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63" r:id="rId4"/>
    <p:sldId id="265" r:id="rId5"/>
    <p:sldId id="256" r:id="rId6"/>
    <p:sldId id="261" r:id="rId7"/>
    <p:sldId id="267" r:id="rId8"/>
    <p:sldId id="264" r:id="rId9"/>
    <p:sldId id="266" r:id="rId10"/>
    <p:sldId id="268" r:id="rId11"/>
    <p:sldId id="269" r:id="rId12"/>
    <p:sldId id="270" r:id="rId13"/>
    <p:sldId id="259" r:id="rId14"/>
    <p:sldId id="271" r:id="rId15"/>
    <p:sldId id="272" r:id="rId16"/>
    <p:sldId id="274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87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Constant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Logarithmic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  <c:pt idx="5">
                  <c:v>2.5849625007211561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3.1699250014423126</c:v>
                </c:pt>
                <c:pt idx="9">
                  <c:v>3.3219280948873626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Linear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Quadratic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16</c:v>
                </c:pt>
                <c:pt idx="4">
                  <c:v>25</c:v>
                </c:pt>
                <c:pt idx="5">
                  <c:v>36</c:v>
                </c:pt>
                <c:pt idx="6">
                  <c:v>49</c:v>
                </c:pt>
                <c:pt idx="7">
                  <c:v>64</c:v>
                </c:pt>
                <c:pt idx="8">
                  <c:v>81</c:v>
                </c:pt>
                <c:pt idx="9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3763120"/>
        <c:axId val="-73759856"/>
      </c:lineChart>
      <c:catAx>
        <c:axId val="-7376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Input Size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59856"/>
        <c:crosses val="autoZero"/>
        <c:auto val="1"/>
        <c:lblAlgn val="ctr"/>
        <c:lblOffset val="100"/>
        <c:noMultiLvlLbl val="0"/>
      </c:catAx>
      <c:valAx>
        <c:axId val="-73759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-7376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EF2BE8E7-E619-4DFA-B3B1-DF47A7D387CB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2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C8209468-756F-4F55-A6C0-240E8BABED48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8139" tIns="44070" rIns="88139" bIns="44070"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3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50183D06-BF2E-4C79-A1E0-0284AEE14246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6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11FC17D1-BC89-4E33-B39E-A9A25BB71AC8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3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4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Howdy!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Welcome to CSCE 221 – Data Structures and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Run-time Stack</a:t>
            </a:r>
          </a:p>
        </p:txBody>
      </p:sp>
      <p:sp>
        <p:nvSpPr>
          <p:cNvPr id="38917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The C++ run-time system keeps track of the chain of active functions with a stack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When a function is called, the run-time system pushes on the stack a frame containing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Local variables and return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Program counter, keeping track of the statement being executed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When a function returns, its frame is popped from the stack and control is passed to the method on top of the stack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main() {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5;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foo(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foo(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j) {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k;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k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 j+1;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bar(k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bar(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m) {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…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8686800" y="1600200"/>
            <a:ext cx="1447800" cy="4572000"/>
            <a:chOff x="4512" y="864"/>
            <a:chExt cx="912" cy="3024"/>
          </a:xfrm>
        </p:grpSpPr>
        <p:sp>
          <p:nvSpPr>
            <p:cNvPr id="38926" name="Rectangle 3"/>
            <p:cNvSpPr>
              <a:spLocks noChangeArrowheads="1"/>
            </p:cNvSpPr>
            <p:nvPr/>
          </p:nvSpPr>
          <p:spPr bwMode="auto">
            <a:xfrm>
              <a:off x="4512" y="864"/>
              <a:ext cx="912" cy="3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8927" name="Line 4"/>
            <p:cNvSpPr>
              <a:spLocks noChangeShapeType="1"/>
            </p:cNvSpPr>
            <p:nvPr/>
          </p:nvSpPr>
          <p:spPr bwMode="auto">
            <a:xfrm>
              <a:off x="4512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8" name="Line 5"/>
            <p:cNvSpPr>
              <a:spLocks noChangeShapeType="1"/>
            </p:cNvSpPr>
            <p:nvPr/>
          </p:nvSpPr>
          <p:spPr bwMode="auto">
            <a:xfrm>
              <a:off x="5424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9" name="Line 6"/>
            <p:cNvSpPr>
              <a:spLocks noChangeShapeType="1"/>
            </p:cNvSpPr>
            <p:nvPr/>
          </p:nvSpPr>
          <p:spPr bwMode="auto">
            <a:xfrm>
              <a:off x="4512" y="387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9744075" y="3565525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8919" name="Freeform 10"/>
          <p:cNvSpPr>
            <a:spLocks/>
          </p:cNvSpPr>
          <p:nvPr/>
        </p:nvSpPr>
        <p:spPr bwMode="auto">
          <a:xfrm>
            <a:off x="9801225" y="4351339"/>
            <a:ext cx="7938" cy="952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8920" name="Rectangle 11"/>
          <p:cNvSpPr>
            <a:spLocks noChangeArrowheads="1"/>
          </p:cNvSpPr>
          <p:nvPr/>
        </p:nvSpPr>
        <p:spPr bwMode="auto">
          <a:xfrm>
            <a:off x="9744075" y="1625600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8921" name="Rectangle 12"/>
          <p:cNvSpPr>
            <a:spLocks noChangeArrowheads="1"/>
          </p:cNvSpPr>
          <p:nvPr/>
        </p:nvSpPr>
        <p:spPr bwMode="auto">
          <a:xfrm>
            <a:off x="9744075" y="2281239"/>
            <a:ext cx="7938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8923" name="Rectangle 14"/>
          <p:cNvSpPr>
            <a:spLocks noChangeArrowheads="1"/>
          </p:cNvSpPr>
          <p:nvPr/>
        </p:nvSpPr>
        <p:spPr bwMode="auto">
          <a:xfrm>
            <a:off x="8839200" y="2057400"/>
            <a:ext cx="1143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dirty="0"/>
              <a:t>bar</a:t>
            </a:r>
          </a:p>
          <a:p>
            <a:r>
              <a:rPr lang="en-US" altLang="en-US" dirty="0">
                <a:solidFill>
                  <a:srgbClr val="3366FF"/>
                </a:solidFill>
              </a:rPr>
              <a:t>  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PC = 1</a:t>
            </a:r>
            <a:br>
              <a:rPr lang="en-US" alt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  m = 6</a:t>
            </a:r>
          </a:p>
        </p:txBody>
      </p:sp>
      <p:sp>
        <p:nvSpPr>
          <p:cNvPr id="38924" name="Rectangle 15"/>
          <p:cNvSpPr>
            <a:spLocks noChangeArrowheads="1"/>
          </p:cNvSpPr>
          <p:nvPr/>
        </p:nvSpPr>
        <p:spPr bwMode="auto">
          <a:xfrm>
            <a:off x="8839200" y="3314700"/>
            <a:ext cx="1143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dirty="0"/>
              <a:t>foo</a:t>
            </a:r>
          </a:p>
          <a:p>
            <a:r>
              <a:rPr lang="en-US" altLang="en-US" dirty="0">
                <a:solidFill>
                  <a:srgbClr val="3366FF"/>
                </a:solidFill>
              </a:rPr>
              <a:t>  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PC = 3</a:t>
            </a:r>
            <a:br>
              <a:rPr lang="en-US" alt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  j = 5</a:t>
            </a:r>
          </a:p>
          <a:p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  k = 6</a:t>
            </a:r>
          </a:p>
        </p:txBody>
      </p:sp>
      <p:sp>
        <p:nvSpPr>
          <p:cNvPr id="38925" name="Rectangle 16"/>
          <p:cNvSpPr>
            <a:spLocks noChangeArrowheads="1"/>
          </p:cNvSpPr>
          <p:nvPr/>
        </p:nvSpPr>
        <p:spPr bwMode="auto">
          <a:xfrm>
            <a:off x="8839200" y="4953000"/>
            <a:ext cx="1143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dirty="0"/>
              <a:t>main</a:t>
            </a:r>
          </a:p>
          <a:p>
            <a:r>
              <a:rPr lang="en-US" altLang="en-US" dirty="0">
                <a:solidFill>
                  <a:srgbClr val="3366FF"/>
                </a:solidFill>
              </a:rPr>
              <a:t>  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PC = 2</a:t>
            </a:r>
            <a:br>
              <a:rPr lang="en-US" alt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en-US" altLang="en-US" dirty="0" err="1">
                <a:solidFill>
                  <a:schemeClr val="tx1">
                    <a:lumMod val="95000"/>
                  </a:schemeClr>
                </a:solidFill>
              </a:rPr>
              <a:t>i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9670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Array-based Stack</a:t>
            </a:r>
          </a:p>
        </p:txBody>
      </p:sp>
      <p:sp>
        <p:nvSpPr>
          <p:cNvPr id="3994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A simple way of implementing the Stack ADT uses an array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We add elements from left to right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A variable keeps track of the  index of the top element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u="sng" dirty="0" smtClean="0"/>
                  <a:t>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u="sng" dirty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u="sng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u="sng" dirty="0"/>
                  <a:t>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u="sng" dirty="0" smtClean="0">
                        <a:latin typeface="Cambria Math" panose="02040503050406030204" pitchFamily="18" charset="0"/>
                      </a:rPr>
                      <m:t>pop</m:t>
                    </m:r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u="sng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() </m:t>
                    </m:r>
                  </m:oMath>
                </a14:m>
                <a:r>
                  <a:rPr lang="en-US" b="1" dirty="0"/>
                  <a:t>then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  </a:t>
                </a:r>
                <a:r>
                  <a:rPr lang="en-US" b="1" dirty="0" smtClean="0"/>
                  <a:t>throw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EmptyStackException</m:t>
                    </m:r>
                  </m:oMath>
                </a14:m>
                <a:endParaRPr lang="en-US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003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971801" y="5880410"/>
            <a:ext cx="6918324" cy="817365"/>
            <a:chOff x="2971801" y="5880410"/>
            <a:chExt cx="6918324" cy="817365"/>
          </a:xfrm>
        </p:grpSpPr>
        <p:sp>
          <p:nvSpPr>
            <p:cNvPr id="39941" name="Freeform 4"/>
            <p:cNvSpPr>
              <a:spLocks/>
            </p:cNvSpPr>
            <p:nvPr/>
          </p:nvSpPr>
          <p:spPr bwMode="auto">
            <a:xfrm>
              <a:off x="7239001" y="6007410"/>
              <a:ext cx="1509713" cy="379413"/>
            </a:xfrm>
            <a:custGeom>
              <a:avLst/>
              <a:gdLst>
                <a:gd name="T0" fmla="*/ 2147483647 w 951"/>
                <a:gd name="T1" fmla="*/ 2147483647 h 239"/>
                <a:gd name="T2" fmla="*/ 2147483647 w 951"/>
                <a:gd name="T3" fmla="*/ 0 h 239"/>
                <a:gd name="T4" fmla="*/ 0 w 951"/>
                <a:gd name="T5" fmla="*/ 0 h 239"/>
                <a:gd name="T6" fmla="*/ 2147483647 w 951"/>
                <a:gd name="T7" fmla="*/ 2147483647 h 239"/>
                <a:gd name="T8" fmla="*/ 2147483647 w 951"/>
                <a:gd name="T9" fmla="*/ 2147483647 h 239"/>
                <a:gd name="T10" fmla="*/ 2147483647 w 951"/>
                <a:gd name="T11" fmla="*/ 2147483647 h 239"/>
                <a:gd name="T12" fmla="*/ 2147483647 w 951"/>
                <a:gd name="T13" fmla="*/ 2147483647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1"/>
                <a:gd name="T22" fmla="*/ 0 h 239"/>
                <a:gd name="T23" fmla="*/ 951 w 951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1" h="239">
                  <a:moveTo>
                    <a:pt x="951" y="239"/>
                  </a:moveTo>
                  <a:lnTo>
                    <a:pt x="951" y="0"/>
                  </a:lnTo>
                  <a:lnTo>
                    <a:pt x="0" y="0"/>
                  </a:lnTo>
                  <a:lnTo>
                    <a:pt x="24" y="103"/>
                  </a:lnTo>
                  <a:lnTo>
                    <a:pt x="104" y="143"/>
                  </a:lnTo>
                  <a:lnTo>
                    <a:pt x="120" y="239"/>
                  </a:lnTo>
                  <a:lnTo>
                    <a:pt x="951" y="2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39942" name="Freeform 5"/>
            <p:cNvSpPr>
              <a:spLocks/>
            </p:cNvSpPr>
            <p:nvPr/>
          </p:nvSpPr>
          <p:spPr bwMode="auto">
            <a:xfrm>
              <a:off x="3429001" y="6007410"/>
              <a:ext cx="2982913" cy="379413"/>
            </a:xfrm>
            <a:custGeom>
              <a:avLst/>
              <a:gdLst>
                <a:gd name="T0" fmla="*/ 0 w 1879"/>
                <a:gd name="T1" fmla="*/ 0 h 239"/>
                <a:gd name="T2" fmla="*/ 0 w 1879"/>
                <a:gd name="T3" fmla="*/ 2147483647 h 239"/>
                <a:gd name="T4" fmla="*/ 2147483647 w 1879"/>
                <a:gd name="T5" fmla="*/ 2147483647 h 239"/>
                <a:gd name="T6" fmla="*/ 2147483647 w 1879"/>
                <a:gd name="T7" fmla="*/ 2147483647 h 239"/>
                <a:gd name="T8" fmla="*/ 2147483647 w 1879"/>
                <a:gd name="T9" fmla="*/ 2147483647 h 239"/>
                <a:gd name="T10" fmla="*/ 2147483647 w 1879"/>
                <a:gd name="T11" fmla="*/ 0 h 239"/>
                <a:gd name="T12" fmla="*/ 0 w 1879"/>
                <a:gd name="T13" fmla="*/ 0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9"/>
                <a:gd name="T22" fmla="*/ 0 h 239"/>
                <a:gd name="T23" fmla="*/ 1879 w 1879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9" h="239">
                  <a:moveTo>
                    <a:pt x="0" y="0"/>
                  </a:moveTo>
                  <a:lnTo>
                    <a:pt x="0" y="239"/>
                  </a:lnTo>
                  <a:lnTo>
                    <a:pt x="1879" y="239"/>
                  </a:lnTo>
                  <a:lnTo>
                    <a:pt x="1863" y="135"/>
                  </a:lnTo>
                  <a:lnTo>
                    <a:pt x="1783" y="79"/>
                  </a:lnTo>
                  <a:lnTo>
                    <a:pt x="17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39943" name="Rectangle 6"/>
            <p:cNvSpPr>
              <a:spLocks noChangeArrowheads="1"/>
            </p:cNvSpPr>
            <p:nvPr/>
          </p:nvSpPr>
          <p:spPr bwMode="auto">
            <a:xfrm>
              <a:off x="6234113" y="5994709"/>
              <a:ext cx="12700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4" name="Rectangle 7"/>
            <p:cNvSpPr>
              <a:spLocks noChangeArrowheads="1"/>
            </p:cNvSpPr>
            <p:nvPr/>
          </p:nvSpPr>
          <p:spPr bwMode="auto">
            <a:xfrm>
              <a:off x="3416301" y="5994709"/>
              <a:ext cx="2817813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5" name="Rectangle 8"/>
            <p:cNvSpPr>
              <a:spLocks noChangeArrowheads="1"/>
            </p:cNvSpPr>
            <p:nvPr/>
          </p:nvSpPr>
          <p:spPr bwMode="auto">
            <a:xfrm>
              <a:off x="3416300" y="6007410"/>
              <a:ext cx="25400" cy="392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6411913" y="6374122"/>
              <a:ext cx="12700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7" name="Rectangle 10"/>
            <p:cNvSpPr>
              <a:spLocks noChangeArrowheads="1"/>
            </p:cNvSpPr>
            <p:nvPr/>
          </p:nvSpPr>
          <p:spPr bwMode="auto">
            <a:xfrm>
              <a:off x="3429001" y="6374122"/>
              <a:ext cx="2982913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8" name="Rectangle 11"/>
            <p:cNvSpPr>
              <a:spLocks noChangeArrowheads="1"/>
            </p:cNvSpPr>
            <p:nvPr/>
          </p:nvSpPr>
          <p:spPr bwMode="auto">
            <a:xfrm>
              <a:off x="7237413" y="5994709"/>
              <a:ext cx="12700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9" name="Rectangle 12"/>
            <p:cNvSpPr>
              <a:spLocks noChangeArrowheads="1"/>
            </p:cNvSpPr>
            <p:nvPr/>
          </p:nvSpPr>
          <p:spPr bwMode="auto">
            <a:xfrm>
              <a:off x="7250113" y="5994709"/>
              <a:ext cx="2640012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0" name="Rectangle 13"/>
            <p:cNvSpPr>
              <a:spLocks noChangeArrowheads="1"/>
            </p:cNvSpPr>
            <p:nvPr/>
          </p:nvSpPr>
          <p:spPr bwMode="auto">
            <a:xfrm>
              <a:off x="9864725" y="6007410"/>
              <a:ext cx="25400" cy="392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1" name="Rectangle 14"/>
            <p:cNvSpPr>
              <a:spLocks noChangeArrowheads="1"/>
            </p:cNvSpPr>
            <p:nvPr/>
          </p:nvSpPr>
          <p:spPr bwMode="auto">
            <a:xfrm>
              <a:off x="7402513" y="6374122"/>
              <a:ext cx="12700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2" name="Rectangle 15"/>
            <p:cNvSpPr>
              <a:spLocks noChangeArrowheads="1"/>
            </p:cNvSpPr>
            <p:nvPr/>
          </p:nvSpPr>
          <p:spPr bwMode="auto">
            <a:xfrm>
              <a:off x="7415213" y="6374122"/>
              <a:ext cx="2462212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3810000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4" name="Rectangle 17"/>
            <p:cNvSpPr>
              <a:spLocks noChangeArrowheads="1"/>
            </p:cNvSpPr>
            <p:nvPr/>
          </p:nvSpPr>
          <p:spPr bwMode="auto">
            <a:xfrm>
              <a:off x="3810000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5" name="Rectangle 18"/>
            <p:cNvSpPr>
              <a:spLocks noChangeArrowheads="1"/>
            </p:cNvSpPr>
            <p:nvPr/>
          </p:nvSpPr>
          <p:spPr bwMode="auto">
            <a:xfrm>
              <a:off x="3810000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6" name="Rectangle 19"/>
            <p:cNvSpPr>
              <a:spLocks noChangeArrowheads="1"/>
            </p:cNvSpPr>
            <p:nvPr/>
          </p:nvSpPr>
          <p:spPr bwMode="auto">
            <a:xfrm>
              <a:off x="4191000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7" name="Rectangle 20"/>
            <p:cNvSpPr>
              <a:spLocks noChangeArrowheads="1"/>
            </p:cNvSpPr>
            <p:nvPr/>
          </p:nvSpPr>
          <p:spPr bwMode="auto">
            <a:xfrm>
              <a:off x="4191000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8" name="Rectangle 21"/>
            <p:cNvSpPr>
              <a:spLocks noChangeArrowheads="1"/>
            </p:cNvSpPr>
            <p:nvPr/>
          </p:nvSpPr>
          <p:spPr bwMode="auto">
            <a:xfrm>
              <a:off x="4191000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9" name="Rectangle 22"/>
            <p:cNvSpPr>
              <a:spLocks noChangeArrowheads="1"/>
            </p:cNvSpPr>
            <p:nvPr/>
          </p:nvSpPr>
          <p:spPr bwMode="auto">
            <a:xfrm>
              <a:off x="5332413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0" name="Rectangle 23"/>
            <p:cNvSpPr>
              <a:spLocks noChangeArrowheads="1"/>
            </p:cNvSpPr>
            <p:nvPr/>
          </p:nvSpPr>
          <p:spPr bwMode="auto">
            <a:xfrm>
              <a:off x="5332413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1" name="Rectangle 24"/>
            <p:cNvSpPr>
              <a:spLocks noChangeArrowheads="1"/>
            </p:cNvSpPr>
            <p:nvPr/>
          </p:nvSpPr>
          <p:spPr bwMode="auto">
            <a:xfrm>
              <a:off x="5332413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2" name="Rectangle 25"/>
            <p:cNvSpPr>
              <a:spLocks noChangeArrowheads="1"/>
            </p:cNvSpPr>
            <p:nvPr/>
          </p:nvSpPr>
          <p:spPr bwMode="auto">
            <a:xfrm>
              <a:off x="4951413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3" name="Rectangle 26"/>
            <p:cNvSpPr>
              <a:spLocks noChangeArrowheads="1"/>
            </p:cNvSpPr>
            <p:nvPr/>
          </p:nvSpPr>
          <p:spPr bwMode="auto">
            <a:xfrm>
              <a:off x="4951413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4" name="Rectangle 27"/>
            <p:cNvSpPr>
              <a:spLocks noChangeArrowheads="1"/>
            </p:cNvSpPr>
            <p:nvPr/>
          </p:nvSpPr>
          <p:spPr bwMode="auto">
            <a:xfrm>
              <a:off x="4951413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5" name="Rectangle 28"/>
            <p:cNvSpPr>
              <a:spLocks noChangeArrowheads="1"/>
            </p:cNvSpPr>
            <p:nvPr/>
          </p:nvSpPr>
          <p:spPr bwMode="auto">
            <a:xfrm>
              <a:off x="4572000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6" name="Rectangle 29"/>
            <p:cNvSpPr>
              <a:spLocks noChangeArrowheads="1"/>
            </p:cNvSpPr>
            <p:nvPr/>
          </p:nvSpPr>
          <p:spPr bwMode="auto">
            <a:xfrm>
              <a:off x="4572000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7" name="Rectangle 30"/>
            <p:cNvSpPr>
              <a:spLocks noChangeArrowheads="1"/>
            </p:cNvSpPr>
            <p:nvPr/>
          </p:nvSpPr>
          <p:spPr bwMode="auto">
            <a:xfrm>
              <a:off x="4572000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8" name="Rectangle 31"/>
            <p:cNvSpPr>
              <a:spLocks noChangeArrowheads="1"/>
            </p:cNvSpPr>
            <p:nvPr/>
          </p:nvSpPr>
          <p:spPr bwMode="auto">
            <a:xfrm>
              <a:off x="5713413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9" name="Rectangle 32"/>
            <p:cNvSpPr>
              <a:spLocks noChangeArrowheads="1"/>
            </p:cNvSpPr>
            <p:nvPr/>
          </p:nvSpPr>
          <p:spPr bwMode="auto">
            <a:xfrm>
              <a:off x="5713413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0" name="Rectangle 33"/>
            <p:cNvSpPr>
              <a:spLocks noChangeArrowheads="1"/>
            </p:cNvSpPr>
            <p:nvPr/>
          </p:nvSpPr>
          <p:spPr bwMode="auto">
            <a:xfrm>
              <a:off x="5713413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1" name="Rectangle 34"/>
            <p:cNvSpPr>
              <a:spLocks noChangeArrowheads="1"/>
            </p:cNvSpPr>
            <p:nvPr/>
          </p:nvSpPr>
          <p:spPr bwMode="auto">
            <a:xfrm>
              <a:off x="8328025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2" name="Rectangle 35"/>
            <p:cNvSpPr>
              <a:spLocks noChangeArrowheads="1"/>
            </p:cNvSpPr>
            <p:nvPr/>
          </p:nvSpPr>
          <p:spPr bwMode="auto">
            <a:xfrm>
              <a:off x="8328025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3" name="Rectangle 36"/>
            <p:cNvSpPr>
              <a:spLocks noChangeArrowheads="1"/>
            </p:cNvSpPr>
            <p:nvPr/>
          </p:nvSpPr>
          <p:spPr bwMode="auto">
            <a:xfrm>
              <a:off x="8328025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4" name="Rectangle 37"/>
            <p:cNvSpPr>
              <a:spLocks noChangeArrowheads="1"/>
            </p:cNvSpPr>
            <p:nvPr/>
          </p:nvSpPr>
          <p:spPr bwMode="auto">
            <a:xfrm>
              <a:off x="6094413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5" name="Rectangle 38"/>
            <p:cNvSpPr>
              <a:spLocks noChangeArrowheads="1"/>
            </p:cNvSpPr>
            <p:nvPr/>
          </p:nvSpPr>
          <p:spPr bwMode="auto">
            <a:xfrm>
              <a:off x="6094413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6" name="Rectangle 39"/>
            <p:cNvSpPr>
              <a:spLocks noChangeArrowheads="1"/>
            </p:cNvSpPr>
            <p:nvPr/>
          </p:nvSpPr>
          <p:spPr bwMode="auto">
            <a:xfrm>
              <a:off x="6094413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7" name="Rectangle 40"/>
            <p:cNvSpPr>
              <a:spLocks noChangeArrowheads="1"/>
            </p:cNvSpPr>
            <p:nvPr/>
          </p:nvSpPr>
          <p:spPr bwMode="auto">
            <a:xfrm>
              <a:off x="7948613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8" name="Rectangle 41"/>
            <p:cNvSpPr>
              <a:spLocks noChangeArrowheads="1"/>
            </p:cNvSpPr>
            <p:nvPr/>
          </p:nvSpPr>
          <p:spPr bwMode="auto">
            <a:xfrm>
              <a:off x="7948613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9" name="Rectangle 42"/>
            <p:cNvSpPr>
              <a:spLocks noChangeArrowheads="1"/>
            </p:cNvSpPr>
            <p:nvPr/>
          </p:nvSpPr>
          <p:spPr bwMode="auto">
            <a:xfrm>
              <a:off x="7948613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0" name="Rectangle 43"/>
            <p:cNvSpPr>
              <a:spLocks noChangeArrowheads="1"/>
            </p:cNvSpPr>
            <p:nvPr/>
          </p:nvSpPr>
          <p:spPr bwMode="auto">
            <a:xfrm>
              <a:off x="7567613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1" name="Rectangle 44"/>
            <p:cNvSpPr>
              <a:spLocks noChangeArrowheads="1"/>
            </p:cNvSpPr>
            <p:nvPr/>
          </p:nvSpPr>
          <p:spPr bwMode="auto">
            <a:xfrm>
              <a:off x="7567613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2" name="Rectangle 45"/>
            <p:cNvSpPr>
              <a:spLocks noChangeArrowheads="1"/>
            </p:cNvSpPr>
            <p:nvPr/>
          </p:nvSpPr>
          <p:spPr bwMode="auto">
            <a:xfrm>
              <a:off x="7567613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3" name="Rectangle 46"/>
            <p:cNvSpPr>
              <a:spLocks noChangeArrowheads="1"/>
            </p:cNvSpPr>
            <p:nvPr/>
          </p:nvSpPr>
          <p:spPr bwMode="auto">
            <a:xfrm>
              <a:off x="8721725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4" name="Rectangle 47"/>
            <p:cNvSpPr>
              <a:spLocks noChangeArrowheads="1"/>
            </p:cNvSpPr>
            <p:nvPr/>
          </p:nvSpPr>
          <p:spPr bwMode="auto">
            <a:xfrm>
              <a:off x="8721725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5" name="Rectangle 48"/>
            <p:cNvSpPr>
              <a:spLocks noChangeArrowheads="1"/>
            </p:cNvSpPr>
            <p:nvPr/>
          </p:nvSpPr>
          <p:spPr bwMode="auto">
            <a:xfrm>
              <a:off x="8721725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6" name="Rectangle 49"/>
            <p:cNvSpPr>
              <a:spLocks noChangeArrowheads="1"/>
            </p:cNvSpPr>
            <p:nvPr/>
          </p:nvSpPr>
          <p:spPr bwMode="auto">
            <a:xfrm>
              <a:off x="9102725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7" name="Rectangle 50"/>
            <p:cNvSpPr>
              <a:spLocks noChangeArrowheads="1"/>
            </p:cNvSpPr>
            <p:nvPr/>
          </p:nvSpPr>
          <p:spPr bwMode="auto">
            <a:xfrm>
              <a:off x="9102725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8" name="Rectangle 51"/>
            <p:cNvSpPr>
              <a:spLocks noChangeArrowheads="1"/>
            </p:cNvSpPr>
            <p:nvPr/>
          </p:nvSpPr>
          <p:spPr bwMode="auto">
            <a:xfrm>
              <a:off x="9102725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9" name="Rectangle 52"/>
            <p:cNvSpPr>
              <a:spLocks noChangeArrowheads="1"/>
            </p:cNvSpPr>
            <p:nvPr/>
          </p:nvSpPr>
          <p:spPr bwMode="auto">
            <a:xfrm>
              <a:off x="9483725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0" name="Rectangle 53"/>
            <p:cNvSpPr>
              <a:spLocks noChangeArrowheads="1"/>
            </p:cNvSpPr>
            <p:nvPr/>
          </p:nvSpPr>
          <p:spPr bwMode="auto">
            <a:xfrm>
              <a:off x="9483725" y="600741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1" name="Rectangle 54"/>
            <p:cNvSpPr>
              <a:spLocks noChangeArrowheads="1"/>
            </p:cNvSpPr>
            <p:nvPr/>
          </p:nvSpPr>
          <p:spPr bwMode="auto">
            <a:xfrm>
              <a:off x="2971801" y="6045510"/>
              <a:ext cx="2968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9992" name="Rectangle 55"/>
            <p:cNvSpPr>
              <a:spLocks noChangeArrowheads="1"/>
            </p:cNvSpPr>
            <p:nvPr/>
          </p:nvSpPr>
          <p:spPr bwMode="auto">
            <a:xfrm>
              <a:off x="3543300" y="6388410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9993" name="Rectangle 56"/>
            <p:cNvSpPr>
              <a:spLocks noChangeArrowheads="1"/>
            </p:cNvSpPr>
            <p:nvPr/>
          </p:nvSpPr>
          <p:spPr bwMode="auto">
            <a:xfrm>
              <a:off x="3949700" y="6388410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39994" name="Rectangle 57"/>
            <p:cNvSpPr>
              <a:spLocks noChangeArrowheads="1"/>
            </p:cNvSpPr>
            <p:nvPr/>
          </p:nvSpPr>
          <p:spPr bwMode="auto">
            <a:xfrm>
              <a:off x="4330700" y="6388410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39995" name="Rectangle 58"/>
            <p:cNvSpPr>
              <a:spLocks noChangeArrowheads="1"/>
            </p:cNvSpPr>
            <p:nvPr/>
          </p:nvSpPr>
          <p:spPr bwMode="auto">
            <a:xfrm>
              <a:off x="8407401" y="6389998"/>
              <a:ext cx="2825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b="1">
                <a:solidFill>
                  <a:schemeClr val="accent1"/>
                </a:solidFill>
              </a:endParaRPr>
            </a:p>
          </p:txBody>
        </p:sp>
        <p:sp>
          <p:nvSpPr>
            <p:cNvPr id="39996" name="Rectangle 59"/>
            <p:cNvSpPr>
              <a:spLocks noChangeArrowheads="1"/>
            </p:cNvSpPr>
            <p:nvPr/>
          </p:nvSpPr>
          <p:spPr bwMode="auto">
            <a:xfrm>
              <a:off x="6221413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7" name="Freeform 60"/>
            <p:cNvSpPr>
              <a:spLocks/>
            </p:cNvSpPr>
            <p:nvPr/>
          </p:nvSpPr>
          <p:spPr bwMode="auto">
            <a:xfrm>
              <a:off x="6221413" y="6007410"/>
              <a:ext cx="101600" cy="201613"/>
            </a:xfrm>
            <a:custGeom>
              <a:avLst/>
              <a:gdLst>
                <a:gd name="T0" fmla="*/ 2147483647 w 64"/>
                <a:gd name="T1" fmla="*/ 0 h 127"/>
                <a:gd name="T2" fmla="*/ 2147483647 w 64"/>
                <a:gd name="T3" fmla="*/ 2147483647 h 127"/>
                <a:gd name="T4" fmla="*/ 2147483647 w 64"/>
                <a:gd name="T5" fmla="*/ 2147483647 h 127"/>
                <a:gd name="T6" fmla="*/ 2147483647 w 64"/>
                <a:gd name="T7" fmla="*/ 2147483647 h 127"/>
                <a:gd name="T8" fmla="*/ 2147483647 w 64"/>
                <a:gd name="T9" fmla="*/ 2147483647 h 127"/>
                <a:gd name="T10" fmla="*/ 2147483647 w 64"/>
                <a:gd name="T11" fmla="*/ 2147483647 h 127"/>
                <a:gd name="T12" fmla="*/ 2147483647 w 64"/>
                <a:gd name="T13" fmla="*/ 2147483647 h 127"/>
                <a:gd name="T14" fmla="*/ 2147483647 w 64"/>
                <a:gd name="T15" fmla="*/ 2147483647 h 127"/>
                <a:gd name="T16" fmla="*/ 2147483647 w 64"/>
                <a:gd name="T17" fmla="*/ 2147483647 h 127"/>
                <a:gd name="T18" fmla="*/ 2147483647 w 64"/>
                <a:gd name="T19" fmla="*/ 2147483647 h 127"/>
                <a:gd name="T20" fmla="*/ 2147483647 w 64"/>
                <a:gd name="T21" fmla="*/ 2147483647 h 127"/>
                <a:gd name="T22" fmla="*/ 2147483647 w 64"/>
                <a:gd name="T23" fmla="*/ 2147483647 h 127"/>
                <a:gd name="T24" fmla="*/ 2147483647 w 64"/>
                <a:gd name="T25" fmla="*/ 2147483647 h 127"/>
                <a:gd name="T26" fmla="*/ 2147483647 w 64"/>
                <a:gd name="T27" fmla="*/ 2147483647 h 127"/>
                <a:gd name="T28" fmla="*/ 2147483647 w 64"/>
                <a:gd name="T29" fmla="*/ 2147483647 h 127"/>
                <a:gd name="T30" fmla="*/ 2147483647 w 64"/>
                <a:gd name="T31" fmla="*/ 2147483647 h 127"/>
                <a:gd name="T32" fmla="*/ 2147483647 w 64"/>
                <a:gd name="T33" fmla="*/ 2147483647 h 127"/>
                <a:gd name="T34" fmla="*/ 0 w 64"/>
                <a:gd name="T35" fmla="*/ 0 h 127"/>
                <a:gd name="T36" fmla="*/ 2147483647 w 64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27"/>
                <a:gd name="T59" fmla="*/ 64 w 64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27">
                  <a:moveTo>
                    <a:pt x="16" y="0"/>
                  </a:moveTo>
                  <a:lnTo>
                    <a:pt x="32" y="71"/>
                  </a:lnTo>
                  <a:lnTo>
                    <a:pt x="40" y="95"/>
                  </a:lnTo>
                  <a:lnTo>
                    <a:pt x="64" y="119"/>
                  </a:lnTo>
                  <a:lnTo>
                    <a:pt x="64" y="111"/>
                  </a:lnTo>
                  <a:lnTo>
                    <a:pt x="56" y="127"/>
                  </a:lnTo>
                  <a:lnTo>
                    <a:pt x="32" y="103"/>
                  </a:lnTo>
                  <a:lnTo>
                    <a:pt x="24" y="103"/>
                  </a:lnTo>
                  <a:lnTo>
                    <a:pt x="16" y="79"/>
                  </a:lnTo>
                  <a:lnTo>
                    <a:pt x="16" y="7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8" name="Freeform 61"/>
            <p:cNvSpPr>
              <a:spLocks/>
            </p:cNvSpPr>
            <p:nvPr/>
          </p:nvSpPr>
          <p:spPr bwMode="auto">
            <a:xfrm>
              <a:off x="6310313" y="6183622"/>
              <a:ext cx="101600" cy="63500"/>
            </a:xfrm>
            <a:custGeom>
              <a:avLst/>
              <a:gdLst>
                <a:gd name="T0" fmla="*/ 2147483647 w 64"/>
                <a:gd name="T1" fmla="*/ 0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2147483647 h 40"/>
                <a:gd name="T10" fmla="*/ 0 w 64"/>
                <a:gd name="T11" fmla="*/ 2147483647 h 40"/>
                <a:gd name="T12" fmla="*/ 2147483647 w 6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0"/>
                <a:gd name="T23" fmla="*/ 64 w 6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0">
                  <a:moveTo>
                    <a:pt x="8" y="0"/>
                  </a:move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9" name="Rectangle 62"/>
            <p:cNvSpPr>
              <a:spLocks noChangeArrowheads="1"/>
            </p:cNvSpPr>
            <p:nvPr/>
          </p:nvSpPr>
          <p:spPr bwMode="auto">
            <a:xfrm>
              <a:off x="6411913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0" name="Freeform 63"/>
            <p:cNvSpPr>
              <a:spLocks/>
            </p:cNvSpPr>
            <p:nvPr/>
          </p:nvSpPr>
          <p:spPr bwMode="auto">
            <a:xfrm>
              <a:off x="6386513" y="6234422"/>
              <a:ext cx="50800" cy="152400"/>
            </a:xfrm>
            <a:custGeom>
              <a:avLst/>
              <a:gdLst>
                <a:gd name="T0" fmla="*/ 2147483647 w 32"/>
                <a:gd name="T1" fmla="*/ 0 h 96"/>
                <a:gd name="T2" fmla="*/ 0 w 32"/>
                <a:gd name="T3" fmla="*/ 0 h 96"/>
                <a:gd name="T4" fmla="*/ 2147483647 w 32"/>
                <a:gd name="T5" fmla="*/ 2147483647 h 96"/>
                <a:gd name="T6" fmla="*/ 2147483647 w 32"/>
                <a:gd name="T7" fmla="*/ 2147483647 h 96"/>
                <a:gd name="T8" fmla="*/ 2147483647 w 3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6"/>
                <a:gd name="T17" fmla="*/ 32 w 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6">
                  <a:moveTo>
                    <a:pt x="16" y="0"/>
                  </a:moveTo>
                  <a:lnTo>
                    <a:pt x="0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1" name="Rectangle 64"/>
            <p:cNvSpPr>
              <a:spLocks noChangeArrowheads="1"/>
            </p:cNvSpPr>
            <p:nvPr/>
          </p:nvSpPr>
          <p:spPr bwMode="auto">
            <a:xfrm>
              <a:off x="7212013" y="5994709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2" name="Freeform 65"/>
            <p:cNvSpPr>
              <a:spLocks/>
            </p:cNvSpPr>
            <p:nvPr/>
          </p:nvSpPr>
          <p:spPr bwMode="auto">
            <a:xfrm>
              <a:off x="7212013" y="6007410"/>
              <a:ext cx="101600" cy="201613"/>
            </a:xfrm>
            <a:custGeom>
              <a:avLst/>
              <a:gdLst>
                <a:gd name="T0" fmla="*/ 2147483647 w 64"/>
                <a:gd name="T1" fmla="*/ 0 h 127"/>
                <a:gd name="T2" fmla="*/ 2147483647 w 64"/>
                <a:gd name="T3" fmla="*/ 2147483647 h 127"/>
                <a:gd name="T4" fmla="*/ 2147483647 w 64"/>
                <a:gd name="T5" fmla="*/ 2147483647 h 127"/>
                <a:gd name="T6" fmla="*/ 2147483647 w 64"/>
                <a:gd name="T7" fmla="*/ 2147483647 h 127"/>
                <a:gd name="T8" fmla="*/ 2147483647 w 64"/>
                <a:gd name="T9" fmla="*/ 2147483647 h 127"/>
                <a:gd name="T10" fmla="*/ 2147483647 w 64"/>
                <a:gd name="T11" fmla="*/ 2147483647 h 127"/>
                <a:gd name="T12" fmla="*/ 2147483647 w 64"/>
                <a:gd name="T13" fmla="*/ 2147483647 h 127"/>
                <a:gd name="T14" fmla="*/ 2147483647 w 64"/>
                <a:gd name="T15" fmla="*/ 2147483647 h 127"/>
                <a:gd name="T16" fmla="*/ 2147483647 w 64"/>
                <a:gd name="T17" fmla="*/ 2147483647 h 127"/>
                <a:gd name="T18" fmla="*/ 2147483647 w 64"/>
                <a:gd name="T19" fmla="*/ 2147483647 h 127"/>
                <a:gd name="T20" fmla="*/ 2147483647 w 64"/>
                <a:gd name="T21" fmla="*/ 2147483647 h 127"/>
                <a:gd name="T22" fmla="*/ 2147483647 w 64"/>
                <a:gd name="T23" fmla="*/ 2147483647 h 127"/>
                <a:gd name="T24" fmla="*/ 2147483647 w 64"/>
                <a:gd name="T25" fmla="*/ 2147483647 h 127"/>
                <a:gd name="T26" fmla="*/ 2147483647 w 64"/>
                <a:gd name="T27" fmla="*/ 2147483647 h 127"/>
                <a:gd name="T28" fmla="*/ 2147483647 w 64"/>
                <a:gd name="T29" fmla="*/ 2147483647 h 127"/>
                <a:gd name="T30" fmla="*/ 2147483647 w 64"/>
                <a:gd name="T31" fmla="*/ 2147483647 h 127"/>
                <a:gd name="T32" fmla="*/ 2147483647 w 64"/>
                <a:gd name="T33" fmla="*/ 2147483647 h 127"/>
                <a:gd name="T34" fmla="*/ 0 w 64"/>
                <a:gd name="T35" fmla="*/ 0 h 127"/>
                <a:gd name="T36" fmla="*/ 2147483647 w 64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27"/>
                <a:gd name="T59" fmla="*/ 64 w 64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27">
                  <a:moveTo>
                    <a:pt x="16" y="0"/>
                  </a:moveTo>
                  <a:lnTo>
                    <a:pt x="24" y="71"/>
                  </a:lnTo>
                  <a:lnTo>
                    <a:pt x="40" y="95"/>
                  </a:lnTo>
                  <a:lnTo>
                    <a:pt x="64" y="119"/>
                  </a:lnTo>
                  <a:lnTo>
                    <a:pt x="64" y="111"/>
                  </a:lnTo>
                  <a:lnTo>
                    <a:pt x="56" y="127"/>
                  </a:lnTo>
                  <a:lnTo>
                    <a:pt x="32" y="103"/>
                  </a:lnTo>
                  <a:lnTo>
                    <a:pt x="24" y="103"/>
                  </a:lnTo>
                  <a:lnTo>
                    <a:pt x="8" y="79"/>
                  </a:lnTo>
                  <a:lnTo>
                    <a:pt x="8" y="7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3" name="Freeform 66"/>
            <p:cNvSpPr>
              <a:spLocks/>
            </p:cNvSpPr>
            <p:nvPr/>
          </p:nvSpPr>
          <p:spPr bwMode="auto">
            <a:xfrm>
              <a:off x="7300913" y="6183622"/>
              <a:ext cx="101600" cy="63500"/>
            </a:xfrm>
            <a:custGeom>
              <a:avLst/>
              <a:gdLst>
                <a:gd name="T0" fmla="*/ 2147483647 w 64"/>
                <a:gd name="T1" fmla="*/ 0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2147483647 h 40"/>
                <a:gd name="T10" fmla="*/ 0 w 64"/>
                <a:gd name="T11" fmla="*/ 2147483647 h 40"/>
                <a:gd name="T12" fmla="*/ 2147483647 w 6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0"/>
                <a:gd name="T23" fmla="*/ 64 w 6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0">
                  <a:moveTo>
                    <a:pt x="8" y="0"/>
                  </a:move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4" name="Rectangle 67"/>
            <p:cNvSpPr>
              <a:spLocks noChangeArrowheads="1"/>
            </p:cNvSpPr>
            <p:nvPr/>
          </p:nvSpPr>
          <p:spPr bwMode="auto">
            <a:xfrm>
              <a:off x="7402513" y="6386822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5" name="Freeform 68"/>
            <p:cNvSpPr>
              <a:spLocks/>
            </p:cNvSpPr>
            <p:nvPr/>
          </p:nvSpPr>
          <p:spPr bwMode="auto">
            <a:xfrm>
              <a:off x="7377113" y="6234422"/>
              <a:ext cx="50800" cy="152400"/>
            </a:xfrm>
            <a:custGeom>
              <a:avLst/>
              <a:gdLst>
                <a:gd name="T0" fmla="*/ 2147483647 w 32"/>
                <a:gd name="T1" fmla="*/ 0 h 96"/>
                <a:gd name="T2" fmla="*/ 0 w 32"/>
                <a:gd name="T3" fmla="*/ 0 h 96"/>
                <a:gd name="T4" fmla="*/ 2147483647 w 32"/>
                <a:gd name="T5" fmla="*/ 2147483647 h 96"/>
                <a:gd name="T6" fmla="*/ 2147483647 w 32"/>
                <a:gd name="T7" fmla="*/ 2147483647 h 96"/>
                <a:gd name="T8" fmla="*/ 2147483647 w 3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6"/>
                <a:gd name="T17" fmla="*/ 32 w 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6">
                  <a:moveTo>
                    <a:pt x="16" y="0"/>
                  </a:moveTo>
                  <a:lnTo>
                    <a:pt x="0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6" name="Rectangle 69"/>
            <p:cNvSpPr>
              <a:spLocks noChangeArrowheads="1"/>
            </p:cNvSpPr>
            <p:nvPr/>
          </p:nvSpPr>
          <p:spPr bwMode="auto">
            <a:xfrm>
              <a:off x="6665913" y="5880410"/>
              <a:ext cx="256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b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90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Array-based Stack (cont.)</a:t>
            </a:r>
          </a:p>
        </p:txBody>
      </p:sp>
      <p:sp>
        <p:nvSpPr>
          <p:cNvPr id="409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The array storing the stack elements may become full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A push operation will then throw a </a:t>
            </a:r>
            <a:r>
              <a:rPr lang="en-US" altLang="en-US" dirty="0" err="1" smtClean="0">
                <a:solidFill>
                  <a:schemeClr val="accent1"/>
                </a:solidFill>
              </a:rPr>
              <a:t>FullStackException</a:t>
            </a:r>
            <a:endParaRPr lang="en-US" altLang="en-US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Limitation of the array-based  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Not intrinsic to the Stack ADT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u="sng" dirty="0" smtClean="0">
                        <a:latin typeface="Cambria Math" panose="02040503050406030204" pitchFamily="18" charset="0"/>
                      </a:rPr>
                      <m:t>push</m:t>
                    </m:r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/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then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en-US" b="1" dirty="0" smtClean="0"/>
                  <a:t>throw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FullStackException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003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2133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40966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209800" y="1752600"/>
            <a:ext cx="3581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</a:pPr>
            <a:endParaRPr lang="en-US" altLang="en-US"/>
          </a:p>
        </p:txBody>
      </p:sp>
      <p:grpSp>
        <p:nvGrpSpPr>
          <p:cNvPr id="40967" name="Group 6"/>
          <p:cNvGrpSpPr>
            <a:grpSpLocks/>
          </p:cNvGrpSpPr>
          <p:nvPr/>
        </p:nvGrpSpPr>
        <p:grpSpPr bwMode="auto">
          <a:xfrm>
            <a:off x="2971797" y="5891559"/>
            <a:ext cx="6934200" cy="814388"/>
            <a:chOff x="912" y="3435"/>
            <a:chExt cx="4368" cy="513"/>
          </a:xfrm>
        </p:grpSpPr>
        <p:sp>
          <p:nvSpPr>
            <p:cNvPr id="40969" name="Rectangle 7"/>
            <p:cNvSpPr>
              <a:spLocks noChangeArrowheads="1"/>
            </p:cNvSpPr>
            <p:nvPr/>
          </p:nvSpPr>
          <p:spPr bwMode="auto">
            <a:xfrm>
              <a:off x="4560" y="3512"/>
              <a:ext cx="720" cy="2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40970" name="Freeform 8"/>
            <p:cNvSpPr>
              <a:spLocks/>
            </p:cNvSpPr>
            <p:nvPr/>
          </p:nvSpPr>
          <p:spPr bwMode="auto">
            <a:xfrm>
              <a:off x="3600" y="3515"/>
              <a:ext cx="951" cy="239"/>
            </a:xfrm>
            <a:custGeom>
              <a:avLst/>
              <a:gdLst>
                <a:gd name="T0" fmla="*/ 951 w 951"/>
                <a:gd name="T1" fmla="*/ 239 h 239"/>
                <a:gd name="T2" fmla="*/ 951 w 951"/>
                <a:gd name="T3" fmla="*/ 0 h 239"/>
                <a:gd name="T4" fmla="*/ 0 w 951"/>
                <a:gd name="T5" fmla="*/ 0 h 239"/>
                <a:gd name="T6" fmla="*/ 24 w 951"/>
                <a:gd name="T7" fmla="*/ 103 h 239"/>
                <a:gd name="T8" fmla="*/ 104 w 951"/>
                <a:gd name="T9" fmla="*/ 143 h 239"/>
                <a:gd name="T10" fmla="*/ 120 w 951"/>
                <a:gd name="T11" fmla="*/ 239 h 239"/>
                <a:gd name="T12" fmla="*/ 951 w 951"/>
                <a:gd name="T13" fmla="*/ 239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1"/>
                <a:gd name="T22" fmla="*/ 0 h 239"/>
                <a:gd name="T23" fmla="*/ 951 w 951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1" h="239">
                  <a:moveTo>
                    <a:pt x="951" y="239"/>
                  </a:moveTo>
                  <a:lnTo>
                    <a:pt x="951" y="0"/>
                  </a:lnTo>
                  <a:lnTo>
                    <a:pt x="0" y="0"/>
                  </a:lnTo>
                  <a:lnTo>
                    <a:pt x="24" y="103"/>
                  </a:lnTo>
                  <a:lnTo>
                    <a:pt x="104" y="143"/>
                  </a:lnTo>
                  <a:lnTo>
                    <a:pt x="120" y="239"/>
                  </a:lnTo>
                  <a:lnTo>
                    <a:pt x="951" y="2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40971" name="Freeform 9"/>
            <p:cNvSpPr>
              <a:spLocks/>
            </p:cNvSpPr>
            <p:nvPr/>
          </p:nvSpPr>
          <p:spPr bwMode="auto">
            <a:xfrm>
              <a:off x="1200" y="3515"/>
              <a:ext cx="1879" cy="239"/>
            </a:xfrm>
            <a:custGeom>
              <a:avLst/>
              <a:gdLst>
                <a:gd name="T0" fmla="*/ 0 w 1879"/>
                <a:gd name="T1" fmla="*/ 0 h 239"/>
                <a:gd name="T2" fmla="*/ 0 w 1879"/>
                <a:gd name="T3" fmla="*/ 239 h 239"/>
                <a:gd name="T4" fmla="*/ 1879 w 1879"/>
                <a:gd name="T5" fmla="*/ 239 h 239"/>
                <a:gd name="T6" fmla="*/ 1863 w 1879"/>
                <a:gd name="T7" fmla="*/ 135 h 239"/>
                <a:gd name="T8" fmla="*/ 1783 w 1879"/>
                <a:gd name="T9" fmla="*/ 79 h 239"/>
                <a:gd name="T10" fmla="*/ 1767 w 1879"/>
                <a:gd name="T11" fmla="*/ 0 h 239"/>
                <a:gd name="T12" fmla="*/ 0 w 1879"/>
                <a:gd name="T13" fmla="*/ 0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9"/>
                <a:gd name="T22" fmla="*/ 0 h 239"/>
                <a:gd name="T23" fmla="*/ 1879 w 1879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9" h="239">
                  <a:moveTo>
                    <a:pt x="0" y="0"/>
                  </a:moveTo>
                  <a:lnTo>
                    <a:pt x="0" y="239"/>
                  </a:lnTo>
                  <a:lnTo>
                    <a:pt x="1879" y="239"/>
                  </a:lnTo>
                  <a:lnTo>
                    <a:pt x="1863" y="135"/>
                  </a:lnTo>
                  <a:lnTo>
                    <a:pt x="1783" y="79"/>
                  </a:lnTo>
                  <a:lnTo>
                    <a:pt x="17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40972" name="Rectangle 10"/>
            <p:cNvSpPr>
              <a:spLocks noChangeArrowheads="1"/>
            </p:cNvSpPr>
            <p:nvPr/>
          </p:nvSpPr>
          <p:spPr bwMode="auto">
            <a:xfrm>
              <a:off x="2967" y="3507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3" name="Rectangle 11"/>
            <p:cNvSpPr>
              <a:spLocks noChangeArrowheads="1"/>
            </p:cNvSpPr>
            <p:nvPr/>
          </p:nvSpPr>
          <p:spPr bwMode="auto">
            <a:xfrm>
              <a:off x="1192" y="3507"/>
              <a:ext cx="1775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4" name="Rectangle 12"/>
            <p:cNvSpPr>
              <a:spLocks noChangeArrowheads="1"/>
            </p:cNvSpPr>
            <p:nvPr/>
          </p:nvSpPr>
          <p:spPr bwMode="auto">
            <a:xfrm>
              <a:off x="1192" y="3515"/>
              <a:ext cx="16" cy="2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5" name="Rectangle 13"/>
            <p:cNvSpPr>
              <a:spLocks noChangeArrowheads="1"/>
            </p:cNvSpPr>
            <p:nvPr/>
          </p:nvSpPr>
          <p:spPr bwMode="auto">
            <a:xfrm>
              <a:off x="3079" y="3746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6" name="Rectangle 14"/>
            <p:cNvSpPr>
              <a:spLocks noChangeArrowheads="1"/>
            </p:cNvSpPr>
            <p:nvPr/>
          </p:nvSpPr>
          <p:spPr bwMode="auto">
            <a:xfrm>
              <a:off x="1200" y="3746"/>
              <a:ext cx="1879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7" name="Rectangle 15"/>
            <p:cNvSpPr>
              <a:spLocks noChangeArrowheads="1"/>
            </p:cNvSpPr>
            <p:nvPr/>
          </p:nvSpPr>
          <p:spPr bwMode="auto">
            <a:xfrm>
              <a:off x="3599" y="3507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8" name="Rectangle 16"/>
            <p:cNvSpPr>
              <a:spLocks noChangeArrowheads="1"/>
            </p:cNvSpPr>
            <p:nvPr/>
          </p:nvSpPr>
          <p:spPr bwMode="auto">
            <a:xfrm>
              <a:off x="3607" y="3507"/>
              <a:ext cx="1663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9" name="Rectangle 17"/>
            <p:cNvSpPr>
              <a:spLocks noChangeArrowheads="1"/>
            </p:cNvSpPr>
            <p:nvPr/>
          </p:nvSpPr>
          <p:spPr bwMode="auto">
            <a:xfrm>
              <a:off x="5254" y="3515"/>
              <a:ext cx="16" cy="2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0" name="Rectangle 18"/>
            <p:cNvSpPr>
              <a:spLocks noChangeArrowheads="1"/>
            </p:cNvSpPr>
            <p:nvPr/>
          </p:nvSpPr>
          <p:spPr bwMode="auto">
            <a:xfrm>
              <a:off x="3703" y="3746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1" name="Rectangle 19"/>
            <p:cNvSpPr>
              <a:spLocks noChangeArrowheads="1"/>
            </p:cNvSpPr>
            <p:nvPr/>
          </p:nvSpPr>
          <p:spPr bwMode="auto">
            <a:xfrm>
              <a:off x="3711" y="3746"/>
              <a:ext cx="1551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2" name="Rectangle 20"/>
            <p:cNvSpPr>
              <a:spLocks noChangeArrowheads="1"/>
            </p:cNvSpPr>
            <p:nvPr/>
          </p:nvSpPr>
          <p:spPr bwMode="auto">
            <a:xfrm>
              <a:off x="1440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3" name="Rectangle 21"/>
            <p:cNvSpPr>
              <a:spLocks noChangeArrowheads="1"/>
            </p:cNvSpPr>
            <p:nvPr/>
          </p:nvSpPr>
          <p:spPr bwMode="auto">
            <a:xfrm>
              <a:off x="1440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4" name="Rectangle 22"/>
            <p:cNvSpPr>
              <a:spLocks noChangeArrowheads="1"/>
            </p:cNvSpPr>
            <p:nvPr/>
          </p:nvSpPr>
          <p:spPr bwMode="auto">
            <a:xfrm>
              <a:off x="1440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5" name="Rectangle 23"/>
            <p:cNvSpPr>
              <a:spLocks noChangeArrowheads="1"/>
            </p:cNvSpPr>
            <p:nvPr/>
          </p:nvSpPr>
          <p:spPr bwMode="auto">
            <a:xfrm>
              <a:off x="1680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6" name="Rectangle 24"/>
            <p:cNvSpPr>
              <a:spLocks noChangeArrowheads="1"/>
            </p:cNvSpPr>
            <p:nvPr/>
          </p:nvSpPr>
          <p:spPr bwMode="auto">
            <a:xfrm>
              <a:off x="1680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7" name="Rectangle 25"/>
            <p:cNvSpPr>
              <a:spLocks noChangeArrowheads="1"/>
            </p:cNvSpPr>
            <p:nvPr/>
          </p:nvSpPr>
          <p:spPr bwMode="auto">
            <a:xfrm>
              <a:off x="1680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8" name="Rectangle 26"/>
            <p:cNvSpPr>
              <a:spLocks noChangeArrowheads="1"/>
            </p:cNvSpPr>
            <p:nvPr/>
          </p:nvSpPr>
          <p:spPr bwMode="auto">
            <a:xfrm>
              <a:off x="239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9" name="Rectangle 27"/>
            <p:cNvSpPr>
              <a:spLocks noChangeArrowheads="1"/>
            </p:cNvSpPr>
            <p:nvPr/>
          </p:nvSpPr>
          <p:spPr bwMode="auto">
            <a:xfrm>
              <a:off x="239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0" name="Rectangle 28"/>
            <p:cNvSpPr>
              <a:spLocks noChangeArrowheads="1"/>
            </p:cNvSpPr>
            <p:nvPr/>
          </p:nvSpPr>
          <p:spPr bwMode="auto">
            <a:xfrm>
              <a:off x="239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1" name="Rectangle 29"/>
            <p:cNvSpPr>
              <a:spLocks noChangeArrowheads="1"/>
            </p:cNvSpPr>
            <p:nvPr/>
          </p:nvSpPr>
          <p:spPr bwMode="auto">
            <a:xfrm>
              <a:off x="215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2" name="Rectangle 30"/>
            <p:cNvSpPr>
              <a:spLocks noChangeArrowheads="1"/>
            </p:cNvSpPr>
            <p:nvPr/>
          </p:nvSpPr>
          <p:spPr bwMode="auto">
            <a:xfrm>
              <a:off x="215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3" name="Rectangle 31"/>
            <p:cNvSpPr>
              <a:spLocks noChangeArrowheads="1"/>
            </p:cNvSpPr>
            <p:nvPr/>
          </p:nvSpPr>
          <p:spPr bwMode="auto">
            <a:xfrm>
              <a:off x="215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4" name="Rectangle 32"/>
            <p:cNvSpPr>
              <a:spLocks noChangeArrowheads="1"/>
            </p:cNvSpPr>
            <p:nvPr/>
          </p:nvSpPr>
          <p:spPr bwMode="auto">
            <a:xfrm>
              <a:off x="1920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5" name="Rectangle 33"/>
            <p:cNvSpPr>
              <a:spLocks noChangeArrowheads="1"/>
            </p:cNvSpPr>
            <p:nvPr/>
          </p:nvSpPr>
          <p:spPr bwMode="auto">
            <a:xfrm>
              <a:off x="1920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6" name="Rectangle 34"/>
            <p:cNvSpPr>
              <a:spLocks noChangeArrowheads="1"/>
            </p:cNvSpPr>
            <p:nvPr/>
          </p:nvSpPr>
          <p:spPr bwMode="auto">
            <a:xfrm>
              <a:off x="1920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7" name="Rectangle 35"/>
            <p:cNvSpPr>
              <a:spLocks noChangeArrowheads="1"/>
            </p:cNvSpPr>
            <p:nvPr/>
          </p:nvSpPr>
          <p:spPr bwMode="auto">
            <a:xfrm>
              <a:off x="263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8" name="Rectangle 36"/>
            <p:cNvSpPr>
              <a:spLocks noChangeArrowheads="1"/>
            </p:cNvSpPr>
            <p:nvPr/>
          </p:nvSpPr>
          <p:spPr bwMode="auto">
            <a:xfrm>
              <a:off x="263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9" name="Rectangle 37"/>
            <p:cNvSpPr>
              <a:spLocks noChangeArrowheads="1"/>
            </p:cNvSpPr>
            <p:nvPr/>
          </p:nvSpPr>
          <p:spPr bwMode="auto">
            <a:xfrm>
              <a:off x="263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0" name="Rectangle 38"/>
            <p:cNvSpPr>
              <a:spLocks noChangeArrowheads="1"/>
            </p:cNvSpPr>
            <p:nvPr/>
          </p:nvSpPr>
          <p:spPr bwMode="auto">
            <a:xfrm>
              <a:off x="4286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1" name="Rectangle 39"/>
            <p:cNvSpPr>
              <a:spLocks noChangeArrowheads="1"/>
            </p:cNvSpPr>
            <p:nvPr/>
          </p:nvSpPr>
          <p:spPr bwMode="auto">
            <a:xfrm>
              <a:off x="5016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2" name="Rectangle 40"/>
            <p:cNvSpPr>
              <a:spLocks noChangeArrowheads="1"/>
            </p:cNvSpPr>
            <p:nvPr/>
          </p:nvSpPr>
          <p:spPr bwMode="auto">
            <a:xfrm>
              <a:off x="4286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3" name="Rectangle 41"/>
            <p:cNvSpPr>
              <a:spLocks noChangeArrowheads="1"/>
            </p:cNvSpPr>
            <p:nvPr/>
          </p:nvSpPr>
          <p:spPr bwMode="auto">
            <a:xfrm>
              <a:off x="287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4" name="Rectangle 42"/>
            <p:cNvSpPr>
              <a:spLocks noChangeArrowheads="1"/>
            </p:cNvSpPr>
            <p:nvPr/>
          </p:nvSpPr>
          <p:spPr bwMode="auto">
            <a:xfrm>
              <a:off x="287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5" name="Rectangle 43"/>
            <p:cNvSpPr>
              <a:spLocks noChangeArrowheads="1"/>
            </p:cNvSpPr>
            <p:nvPr/>
          </p:nvSpPr>
          <p:spPr bwMode="auto">
            <a:xfrm>
              <a:off x="287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6" name="Rectangle 44"/>
            <p:cNvSpPr>
              <a:spLocks noChangeArrowheads="1"/>
            </p:cNvSpPr>
            <p:nvPr/>
          </p:nvSpPr>
          <p:spPr bwMode="auto">
            <a:xfrm>
              <a:off x="4047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7" name="Rectangle 45"/>
            <p:cNvSpPr>
              <a:spLocks noChangeArrowheads="1"/>
            </p:cNvSpPr>
            <p:nvPr/>
          </p:nvSpPr>
          <p:spPr bwMode="auto">
            <a:xfrm>
              <a:off x="4047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8" name="Rectangle 46"/>
            <p:cNvSpPr>
              <a:spLocks noChangeArrowheads="1"/>
            </p:cNvSpPr>
            <p:nvPr/>
          </p:nvSpPr>
          <p:spPr bwMode="auto">
            <a:xfrm>
              <a:off x="4047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9" name="Rectangle 47"/>
            <p:cNvSpPr>
              <a:spLocks noChangeArrowheads="1"/>
            </p:cNvSpPr>
            <p:nvPr/>
          </p:nvSpPr>
          <p:spPr bwMode="auto">
            <a:xfrm>
              <a:off x="3807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0" name="Rectangle 48"/>
            <p:cNvSpPr>
              <a:spLocks noChangeArrowheads="1"/>
            </p:cNvSpPr>
            <p:nvPr/>
          </p:nvSpPr>
          <p:spPr bwMode="auto">
            <a:xfrm>
              <a:off x="3807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1" name="Rectangle 49"/>
            <p:cNvSpPr>
              <a:spLocks noChangeArrowheads="1"/>
            </p:cNvSpPr>
            <p:nvPr/>
          </p:nvSpPr>
          <p:spPr bwMode="auto">
            <a:xfrm>
              <a:off x="3807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2" name="Rectangle 50"/>
            <p:cNvSpPr>
              <a:spLocks noChangeArrowheads="1"/>
            </p:cNvSpPr>
            <p:nvPr/>
          </p:nvSpPr>
          <p:spPr bwMode="auto">
            <a:xfrm>
              <a:off x="4534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3" name="Rectangle 51"/>
            <p:cNvSpPr>
              <a:spLocks noChangeArrowheads="1"/>
            </p:cNvSpPr>
            <p:nvPr/>
          </p:nvSpPr>
          <p:spPr bwMode="auto">
            <a:xfrm>
              <a:off x="5264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4" name="Rectangle 52"/>
            <p:cNvSpPr>
              <a:spLocks noChangeArrowheads="1"/>
            </p:cNvSpPr>
            <p:nvPr/>
          </p:nvSpPr>
          <p:spPr bwMode="auto">
            <a:xfrm>
              <a:off x="4534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5" name="Rectangle 53"/>
            <p:cNvSpPr>
              <a:spLocks noChangeArrowheads="1"/>
            </p:cNvSpPr>
            <p:nvPr/>
          </p:nvSpPr>
          <p:spPr bwMode="auto">
            <a:xfrm>
              <a:off x="4774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6" name="Rectangle 54"/>
            <p:cNvSpPr>
              <a:spLocks noChangeArrowheads="1"/>
            </p:cNvSpPr>
            <p:nvPr/>
          </p:nvSpPr>
          <p:spPr bwMode="auto">
            <a:xfrm>
              <a:off x="4774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7" name="Rectangle 55"/>
            <p:cNvSpPr>
              <a:spLocks noChangeArrowheads="1"/>
            </p:cNvSpPr>
            <p:nvPr/>
          </p:nvSpPr>
          <p:spPr bwMode="auto">
            <a:xfrm>
              <a:off x="4774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8" name="Rectangle 56"/>
            <p:cNvSpPr>
              <a:spLocks noChangeArrowheads="1"/>
            </p:cNvSpPr>
            <p:nvPr/>
          </p:nvSpPr>
          <p:spPr bwMode="auto">
            <a:xfrm>
              <a:off x="5014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9" name="Rectangle 57"/>
            <p:cNvSpPr>
              <a:spLocks noChangeArrowheads="1"/>
            </p:cNvSpPr>
            <p:nvPr/>
          </p:nvSpPr>
          <p:spPr bwMode="auto">
            <a:xfrm>
              <a:off x="5014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0" name="Rectangle 58"/>
            <p:cNvSpPr>
              <a:spLocks noChangeArrowheads="1"/>
            </p:cNvSpPr>
            <p:nvPr/>
          </p:nvSpPr>
          <p:spPr bwMode="auto">
            <a:xfrm>
              <a:off x="912" y="3530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S</a:t>
              </a:r>
              <a:endParaRPr lang="en-US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41021" name="Rectangle 59"/>
            <p:cNvSpPr>
              <a:spLocks noChangeArrowheads="1"/>
            </p:cNvSpPr>
            <p:nvPr/>
          </p:nvSpPr>
          <p:spPr bwMode="auto">
            <a:xfrm>
              <a:off x="1272" y="3744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41022" name="Rectangle 60"/>
            <p:cNvSpPr>
              <a:spLocks noChangeArrowheads="1"/>
            </p:cNvSpPr>
            <p:nvPr/>
          </p:nvSpPr>
          <p:spPr bwMode="auto">
            <a:xfrm>
              <a:off x="1528" y="3744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41023" name="Rectangle 61"/>
            <p:cNvSpPr>
              <a:spLocks noChangeArrowheads="1"/>
            </p:cNvSpPr>
            <p:nvPr/>
          </p:nvSpPr>
          <p:spPr bwMode="auto">
            <a:xfrm>
              <a:off x="1768" y="3744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41024" name="Rectangle 62"/>
            <p:cNvSpPr>
              <a:spLocks noChangeArrowheads="1"/>
            </p:cNvSpPr>
            <p:nvPr/>
          </p:nvSpPr>
          <p:spPr bwMode="auto">
            <a:xfrm>
              <a:off x="5066" y="3754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 b="1">
                <a:solidFill>
                  <a:schemeClr val="accent1"/>
                </a:solidFill>
              </a:endParaRPr>
            </a:p>
          </p:txBody>
        </p:sp>
        <p:sp>
          <p:nvSpPr>
            <p:cNvPr id="41025" name="Rectangle 63"/>
            <p:cNvSpPr>
              <a:spLocks noChangeArrowheads="1"/>
            </p:cNvSpPr>
            <p:nvPr/>
          </p:nvSpPr>
          <p:spPr bwMode="auto">
            <a:xfrm>
              <a:off x="295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6" name="Freeform 64"/>
            <p:cNvSpPr>
              <a:spLocks/>
            </p:cNvSpPr>
            <p:nvPr/>
          </p:nvSpPr>
          <p:spPr bwMode="auto">
            <a:xfrm>
              <a:off x="2959" y="3515"/>
              <a:ext cx="64" cy="127"/>
            </a:xfrm>
            <a:custGeom>
              <a:avLst/>
              <a:gdLst>
                <a:gd name="T0" fmla="*/ 16 w 64"/>
                <a:gd name="T1" fmla="*/ 0 h 127"/>
                <a:gd name="T2" fmla="*/ 32 w 64"/>
                <a:gd name="T3" fmla="*/ 71 h 127"/>
                <a:gd name="T4" fmla="*/ 32 w 64"/>
                <a:gd name="T5" fmla="*/ 71 h 127"/>
                <a:gd name="T6" fmla="*/ 32 w 64"/>
                <a:gd name="T7" fmla="*/ 71 h 127"/>
                <a:gd name="T8" fmla="*/ 40 w 64"/>
                <a:gd name="T9" fmla="*/ 95 h 127"/>
                <a:gd name="T10" fmla="*/ 40 w 64"/>
                <a:gd name="T11" fmla="*/ 95 h 127"/>
                <a:gd name="T12" fmla="*/ 40 w 64"/>
                <a:gd name="T13" fmla="*/ 95 h 127"/>
                <a:gd name="T14" fmla="*/ 64 w 64"/>
                <a:gd name="T15" fmla="*/ 119 h 127"/>
                <a:gd name="T16" fmla="*/ 64 w 64"/>
                <a:gd name="T17" fmla="*/ 111 h 127"/>
                <a:gd name="T18" fmla="*/ 56 w 64"/>
                <a:gd name="T19" fmla="*/ 127 h 127"/>
                <a:gd name="T20" fmla="*/ 56 w 64"/>
                <a:gd name="T21" fmla="*/ 127 h 127"/>
                <a:gd name="T22" fmla="*/ 32 w 64"/>
                <a:gd name="T23" fmla="*/ 103 h 127"/>
                <a:gd name="T24" fmla="*/ 32 w 64"/>
                <a:gd name="T25" fmla="*/ 103 h 127"/>
                <a:gd name="T26" fmla="*/ 24 w 64"/>
                <a:gd name="T27" fmla="*/ 103 h 127"/>
                <a:gd name="T28" fmla="*/ 16 w 64"/>
                <a:gd name="T29" fmla="*/ 79 h 127"/>
                <a:gd name="T30" fmla="*/ 16 w 64"/>
                <a:gd name="T31" fmla="*/ 79 h 127"/>
                <a:gd name="T32" fmla="*/ 16 w 64"/>
                <a:gd name="T33" fmla="*/ 71 h 127"/>
                <a:gd name="T34" fmla="*/ 0 w 64"/>
                <a:gd name="T35" fmla="*/ 0 h 127"/>
                <a:gd name="T36" fmla="*/ 16 w 64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27"/>
                <a:gd name="T59" fmla="*/ 64 w 64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27">
                  <a:moveTo>
                    <a:pt x="16" y="0"/>
                  </a:moveTo>
                  <a:lnTo>
                    <a:pt x="32" y="71"/>
                  </a:lnTo>
                  <a:lnTo>
                    <a:pt x="40" y="95"/>
                  </a:lnTo>
                  <a:lnTo>
                    <a:pt x="64" y="119"/>
                  </a:lnTo>
                  <a:lnTo>
                    <a:pt x="64" y="111"/>
                  </a:lnTo>
                  <a:lnTo>
                    <a:pt x="56" y="127"/>
                  </a:lnTo>
                  <a:lnTo>
                    <a:pt x="32" y="103"/>
                  </a:lnTo>
                  <a:lnTo>
                    <a:pt x="24" y="103"/>
                  </a:lnTo>
                  <a:lnTo>
                    <a:pt x="16" y="79"/>
                  </a:lnTo>
                  <a:lnTo>
                    <a:pt x="16" y="7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7" name="Freeform 65"/>
            <p:cNvSpPr>
              <a:spLocks/>
            </p:cNvSpPr>
            <p:nvPr/>
          </p:nvSpPr>
          <p:spPr bwMode="auto">
            <a:xfrm>
              <a:off x="3015" y="3626"/>
              <a:ext cx="64" cy="40"/>
            </a:xfrm>
            <a:custGeom>
              <a:avLst/>
              <a:gdLst>
                <a:gd name="T0" fmla="*/ 8 w 64"/>
                <a:gd name="T1" fmla="*/ 0 h 40"/>
                <a:gd name="T2" fmla="*/ 64 w 64"/>
                <a:gd name="T3" fmla="*/ 24 h 40"/>
                <a:gd name="T4" fmla="*/ 64 w 64"/>
                <a:gd name="T5" fmla="*/ 32 h 40"/>
                <a:gd name="T6" fmla="*/ 48 w 64"/>
                <a:gd name="T7" fmla="*/ 32 h 40"/>
                <a:gd name="T8" fmla="*/ 56 w 64"/>
                <a:gd name="T9" fmla="*/ 40 h 40"/>
                <a:gd name="T10" fmla="*/ 0 w 64"/>
                <a:gd name="T11" fmla="*/ 16 h 40"/>
                <a:gd name="T12" fmla="*/ 8 w 6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0"/>
                <a:gd name="T23" fmla="*/ 64 w 6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0">
                  <a:moveTo>
                    <a:pt x="8" y="0"/>
                  </a:move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8" name="Rectangle 66"/>
            <p:cNvSpPr>
              <a:spLocks noChangeArrowheads="1"/>
            </p:cNvSpPr>
            <p:nvPr/>
          </p:nvSpPr>
          <p:spPr bwMode="auto">
            <a:xfrm>
              <a:off x="307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9" name="Freeform 67"/>
            <p:cNvSpPr>
              <a:spLocks/>
            </p:cNvSpPr>
            <p:nvPr/>
          </p:nvSpPr>
          <p:spPr bwMode="auto">
            <a:xfrm>
              <a:off x="3063" y="3658"/>
              <a:ext cx="32" cy="96"/>
            </a:xfrm>
            <a:custGeom>
              <a:avLst/>
              <a:gdLst>
                <a:gd name="T0" fmla="*/ 16 w 32"/>
                <a:gd name="T1" fmla="*/ 0 h 96"/>
                <a:gd name="T2" fmla="*/ 0 w 32"/>
                <a:gd name="T3" fmla="*/ 0 h 96"/>
                <a:gd name="T4" fmla="*/ 16 w 32"/>
                <a:gd name="T5" fmla="*/ 96 h 96"/>
                <a:gd name="T6" fmla="*/ 32 w 32"/>
                <a:gd name="T7" fmla="*/ 96 h 96"/>
                <a:gd name="T8" fmla="*/ 16 w 3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6"/>
                <a:gd name="T17" fmla="*/ 32 w 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6">
                  <a:moveTo>
                    <a:pt x="16" y="0"/>
                  </a:moveTo>
                  <a:lnTo>
                    <a:pt x="0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0" name="Rectangle 68"/>
            <p:cNvSpPr>
              <a:spLocks noChangeArrowheads="1"/>
            </p:cNvSpPr>
            <p:nvPr/>
          </p:nvSpPr>
          <p:spPr bwMode="auto">
            <a:xfrm>
              <a:off x="3583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1" name="Freeform 69"/>
            <p:cNvSpPr>
              <a:spLocks/>
            </p:cNvSpPr>
            <p:nvPr/>
          </p:nvSpPr>
          <p:spPr bwMode="auto">
            <a:xfrm>
              <a:off x="3583" y="3515"/>
              <a:ext cx="64" cy="127"/>
            </a:xfrm>
            <a:custGeom>
              <a:avLst/>
              <a:gdLst>
                <a:gd name="T0" fmla="*/ 16 w 64"/>
                <a:gd name="T1" fmla="*/ 0 h 127"/>
                <a:gd name="T2" fmla="*/ 24 w 64"/>
                <a:gd name="T3" fmla="*/ 71 h 127"/>
                <a:gd name="T4" fmla="*/ 24 w 64"/>
                <a:gd name="T5" fmla="*/ 71 h 127"/>
                <a:gd name="T6" fmla="*/ 24 w 64"/>
                <a:gd name="T7" fmla="*/ 71 h 127"/>
                <a:gd name="T8" fmla="*/ 40 w 64"/>
                <a:gd name="T9" fmla="*/ 95 h 127"/>
                <a:gd name="T10" fmla="*/ 40 w 64"/>
                <a:gd name="T11" fmla="*/ 95 h 127"/>
                <a:gd name="T12" fmla="*/ 40 w 64"/>
                <a:gd name="T13" fmla="*/ 95 h 127"/>
                <a:gd name="T14" fmla="*/ 64 w 64"/>
                <a:gd name="T15" fmla="*/ 119 h 127"/>
                <a:gd name="T16" fmla="*/ 64 w 64"/>
                <a:gd name="T17" fmla="*/ 111 h 127"/>
                <a:gd name="T18" fmla="*/ 56 w 64"/>
                <a:gd name="T19" fmla="*/ 127 h 127"/>
                <a:gd name="T20" fmla="*/ 56 w 64"/>
                <a:gd name="T21" fmla="*/ 127 h 127"/>
                <a:gd name="T22" fmla="*/ 32 w 64"/>
                <a:gd name="T23" fmla="*/ 103 h 127"/>
                <a:gd name="T24" fmla="*/ 32 w 64"/>
                <a:gd name="T25" fmla="*/ 103 h 127"/>
                <a:gd name="T26" fmla="*/ 24 w 64"/>
                <a:gd name="T27" fmla="*/ 103 h 127"/>
                <a:gd name="T28" fmla="*/ 8 w 64"/>
                <a:gd name="T29" fmla="*/ 79 h 127"/>
                <a:gd name="T30" fmla="*/ 8 w 64"/>
                <a:gd name="T31" fmla="*/ 79 h 127"/>
                <a:gd name="T32" fmla="*/ 8 w 64"/>
                <a:gd name="T33" fmla="*/ 71 h 127"/>
                <a:gd name="T34" fmla="*/ 0 w 64"/>
                <a:gd name="T35" fmla="*/ 0 h 127"/>
                <a:gd name="T36" fmla="*/ 16 w 64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27"/>
                <a:gd name="T59" fmla="*/ 64 w 64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27">
                  <a:moveTo>
                    <a:pt x="16" y="0"/>
                  </a:moveTo>
                  <a:lnTo>
                    <a:pt x="24" y="71"/>
                  </a:lnTo>
                  <a:lnTo>
                    <a:pt x="40" y="95"/>
                  </a:lnTo>
                  <a:lnTo>
                    <a:pt x="64" y="119"/>
                  </a:lnTo>
                  <a:lnTo>
                    <a:pt x="64" y="111"/>
                  </a:lnTo>
                  <a:lnTo>
                    <a:pt x="56" y="127"/>
                  </a:lnTo>
                  <a:lnTo>
                    <a:pt x="32" y="103"/>
                  </a:lnTo>
                  <a:lnTo>
                    <a:pt x="24" y="103"/>
                  </a:lnTo>
                  <a:lnTo>
                    <a:pt x="8" y="79"/>
                  </a:lnTo>
                  <a:lnTo>
                    <a:pt x="8" y="7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2" name="Freeform 70"/>
            <p:cNvSpPr>
              <a:spLocks/>
            </p:cNvSpPr>
            <p:nvPr/>
          </p:nvSpPr>
          <p:spPr bwMode="auto">
            <a:xfrm>
              <a:off x="3639" y="3626"/>
              <a:ext cx="64" cy="40"/>
            </a:xfrm>
            <a:custGeom>
              <a:avLst/>
              <a:gdLst>
                <a:gd name="T0" fmla="*/ 8 w 64"/>
                <a:gd name="T1" fmla="*/ 0 h 40"/>
                <a:gd name="T2" fmla="*/ 64 w 64"/>
                <a:gd name="T3" fmla="*/ 24 h 40"/>
                <a:gd name="T4" fmla="*/ 64 w 64"/>
                <a:gd name="T5" fmla="*/ 32 h 40"/>
                <a:gd name="T6" fmla="*/ 48 w 64"/>
                <a:gd name="T7" fmla="*/ 32 h 40"/>
                <a:gd name="T8" fmla="*/ 56 w 64"/>
                <a:gd name="T9" fmla="*/ 40 h 40"/>
                <a:gd name="T10" fmla="*/ 0 w 64"/>
                <a:gd name="T11" fmla="*/ 16 h 40"/>
                <a:gd name="T12" fmla="*/ 8 w 6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0"/>
                <a:gd name="T23" fmla="*/ 64 w 6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0">
                  <a:moveTo>
                    <a:pt x="8" y="0"/>
                  </a:move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3" name="Rectangle 71"/>
            <p:cNvSpPr>
              <a:spLocks noChangeArrowheads="1"/>
            </p:cNvSpPr>
            <p:nvPr/>
          </p:nvSpPr>
          <p:spPr bwMode="auto">
            <a:xfrm>
              <a:off x="3703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4" name="Freeform 72"/>
            <p:cNvSpPr>
              <a:spLocks/>
            </p:cNvSpPr>
            <p:nvPr/>
          </p:nvSpPr>
          <p:spPr bwMode="auto">
            <a:xfrm>
              <a:off x="3687" y="3658"/>
              <a:ext cx="32" cy="96"/>
            </a:xfrm>
            <a:custGeom>
              <a:avLst/>
              <a:gdLst>
                <a:gd name="T0" fmla="*/ 16 w 32"/>
                <a:gd name="T1" fmla="*/ 0 h 96"/>
                <a:gd name="T2" fmla="*/ 0 w 32"/>
                <a:gd name="T3" fmla="*/ 0 h 96"/>
                <a:gd name="T4" fmla="*/ 16 w 32"/>
                <a:gd name="T5" fmla="*/ 96 h 96"/>
                <a:gd name="T6" fmla="*/ 32 w 32"/>
                <a:gd name="T7" fmla="*/ 96 h 96"/>
                <a:gd name="T8" fmla="*/ 16 w 3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6"/>
                <a:gd name="T17" fmla="*/ 32 w 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6">
                  <a:moveTo>
                    <a:pt x="16" y="0"/>
                  </a:moveTo>
                  <a:lnTo>
                    <a:pt x="0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5" name="Rectangle 73"/>
            <p:cNvSpPr>
              <a:spLocks noChangeArrowheads="1"/>
            </p:cNvSpPr>
            <p:nvPr/>
          </p:nvSpPr>
          <p:spPr bwMode="auto">
            <a:xfrm>
              <a:off x="3239" y="3435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b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6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Algorithm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Computer Scientists are concerned with describing how long an algorithm (computation) takes</a:t>
                </a:r>
              </a:p>
              <a:p>
                <a:pPr lvl="1"/>
                <a:r>
                  <a:rPr lang="en-US" dirty="0" smtClean="0"/>
                  <a:t>Described through functions which show how time grows </a:t>
                </a:r>
                <a:br>
                  <a:rPr lang="en-US" dirty="0" smtClean="0"/>
                </a:br>
                <a:r>
                  <a:rPr lang="en-US" dirty="0" smtClean="0"/>
                  <a:t>as function of input, note that there are no constants!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– Constant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- Logarithmic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– Linear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– Quadratic time</a:t>
                </a:r>
              </a:p>
              <a:p>
                <a:r>
                  <a:rPr lang="en-US" dirty="0" smtClean="0"/>
                  <a:t>More detain in CSCE 222, MATH 302, and/or later in</a:t>
                </a:r>
                <a:br>
                  <a:rPr lang="en-US" dirty="0" smtClean="0"/>
                </a:br>
                <a:r>
                  <a:rPr lang="en-US" dirty="0" smtClean="0"/>
                  <a:t>course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58524243"/>
              </p:ext>
            </p:extLst>
          </p:nvPr>
        </p:nvGraphicFramePr>
        <p:xfrm>
          <a:off x="7027747" y="2620537"/>
          <a:ext cx="4458010" cy="361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83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Performance and Limitations </a:t>
            </a:r>
            <a:br>
              <a:rPr lang="en-US" altLang="en-US" smtClean="0"/>
            </a:br>
            <a:r>
              <a:rPr lang="en-US" altLang="en-US" sz="3200"/>
              <a:t>- array-based implementation of stack ADT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8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 fontScale="92500" lnSpcReduction="20000"/>
              </a:bodyPr>
              <a:lstStyle/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800" dirty="0"/>
                  <a:t>Performance</a:t>
                </a:r>
              </a:p>
              <a:p>
                <a:pPr lvl="1" eaLnBrk="1" hangingPunct="1"/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altLang="en-US" sz="2400" dirty="0"/>
                  <a:t> be the number of elements in the stack</a:t>
                </a:r>
              </a:p>
              <a:p>
                <a:pPr lvl="1" eaLnBrk="1" hangingPunct="1"/>
                <a:r>
                  <a:rPr lang="en-US" altLang="en-US" sz="2400" dirty="0"/>
                  <a:t>The space used is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b="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sz="2400" b="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1" eaLnBrk="1" hangingPunct="1"/>
                <a:r>
                  <a:rPr lang="en-US" altLang="en-US" sz="2400" dirty="0"/>
                  <a:t>Each operation runs in time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b="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(1)</m:t>
                    </m:r>
                  </m:oMath>
                </a14:m>
                <a:endParaRPr lang="en-US" altLang="en-US" sz="2400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800" dirty="0"/>
                  <a:t>Limitations</a:t>
                </a:r>
              </a:p>
              <a:p>
                <a:pPr lvl="1" eaLnBrk="1" hangingPunct="1"/>
                <a:r>
                  <a:rPr lang="en-US" altLang="en-US" sz="2400" dirty="0"/>
                  <a:t>The maximum size of the stack must be defined </a:t>
                </a:r>
                <a:r>
                  <a:rPr lang="en-US" altLang="en-US" sz="2400" i="1" dirty="0"/>
                  <a:t>a </a:t>
                </a:r>
                <a:r>
                  <a:rPr lang="en-US" altLang="en-US" sz="2400" i="1" dirty="0" smtClean="0"/>
                  <a:t>priori</a:t>
                </a:r>
                <a:r>
                  <a:rPr lang="en-US" altLang="en-US" sz="2400" dirty="0" smtClean="0"/>
                  <a:t>, </a:t>
                </a:r>
                <a:r>
                  <a:rPr lang="en-US" altLang="en-US" sz="2400" dirty="0"/>
                  <a:t>and cannot be changed</a:t>
                </a:r>
              </a:p>
              <a:p>
                <a:pPr lvl="1" eaLnBrk="1" hangingPunct="1"/>
                <a:r>
                  <a:rPr lang="en-US" altLang="en-US" sz="2400" dirty="0"/>
                  <a:t>Trying to push a new element into a full stack causes an implementation-specific exception</a:t>
                </a:r>
              </a:p>
            </p:txBody>
          </p:sp>
        </mc:Choice>
        <mc:Fallback xmlns="">
          <p:sp>
            <p:nvSpPr>
              <p:cNvPr id="41988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5" t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8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Growable Array-based Stack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eaLnBrk="1" hangingPunct="1">
                  <a:lnSpc>
                    <a:spcPct val="90000"/>
                  </a:lnSpc>
                  <a:buClrTx/>
                </a:pPr>
                <a:r>
                  <a:rPr lang="en-US" altLang="en-US" sz="2800" dirty="0"/>
                  <a:t>In a push operation, when the array is full, instead of throwing an exception, we can replace the array with a larger one</a:t>
                </a:r>
              </a:p>
              <a:p>
                <a:pPr eaLnBrk="1" hangingPunct="1">
                  <a:lnSpc>
                    <a:spcPct val="90000"/>
                  </a:lnSpc>
                  <a:buClrTx/>
                </a:pPr>
                <a:r>
                  <a:rPr lang="en-US" altLang="en-US" sz="2800" dirty="0"/>
                  <a:t>How large should the new array be?</a:t>
                </a:r>
              </a:p>
              <a:p>
                <a:pPr lvl="1" eaLnBrk="1" hangingPunct="1">
                  <a:lnSpc>
                    <a:spcPct val="90000"/>
                  </a:lnSpc>
                  <a:buClrTx/>
                </a:pPr>
                <a:r>
                  <a:rPr lang="en-US" altLang="en-US" sz="2400" dirty="0">
                    <a:solidFill>
                      <a:schemeClr val="accent1"/>
                    </a:solidFill>
                  </a:rPr>
                  <a:t>incremental strategy</a:t>
                </a:r>
                <a:r>
                  <a:rPr lang="en-US" altLang="en-US" sz="2400" dirty="0"/>
                  <a:t>: increase the size by a constant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en-US" sz="2400" i="1" dirty="0">
                  <a:latin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  <a:buClrTx/>
                </a:pPr>
                <a:r>
                  <a:rPr lang="en-US" altLang="en-US" sz="2400" dirty="0">
                    <a:solidFill>
                      <a:schemeClr val="accent1"/>
                    </a:solidFill>
                  </a:rPr>
                  <a:t>doubling strategy</a:t>
                </a:r>
                <a:r>
                  <a:rPr lang="en-US" altLang="en-US" sz="2400" dirty="0"/>
                  <a:t>: double the size</a:t>
                </a:r>
              </a:p>
            </p:txBody>
          </p:sp>
        </mc:Choice>
        <mc:Fallback xmlns="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500" t="-5336" r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u="sng" dirty="0" smtClean="0">
                        <a:latin typeface="Cambria Math" panose="02040503050406030204" pitchFamily="18" charset="0"/>
                      </a:rPr>
                      <m:t>push</m:t>
                    </m:r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/>
                  <a:t> new array of size …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1377" t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7848600" y="228600"/>
          <a:ext cx="2438400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Clip" r:id="rId5" imgW="1821240" imgH="1386720" progId="MS_ClipArt_Gallery.2">
                  <p:embed/>
                </p:oleObj>
              </mc:Choice>
              <mc:Fallback>
                <p:oleObj name="Clip" r:id="rId5" imgW="1821240" imgH="13867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28600"/>
                        <a:ext cx="2438400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8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Comparison of the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Clr>
                    <a:schemeClr val="tx1"/>
                  </a:buClr>
                </a:pPr>
                <a:r>
                  <a:rPr lang="en-US" altLang="en-US" dirty="0" smtClean="0"/>
                  <a:t>We compare the incremental strategy and the doubling strategy by analyzing the total time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dirty="0" smtClean="0"/>
                  <a:t> needed to perform a series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push operations</a:t>
                </a: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dirty="0" smtClean="0"/>
                  <a:t>We assume that we start with an empty stack represented</a:t>
                </a:r>
                <a:endParaRPr lang="en-US" altLang="en-US" dirty="0" smtClean="0">
                  <a:latin typeface="Times New Roman" panose="02020603050405020304" pitchFamily="18" charset="0"/>
                </a:endParaRP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dirty="0" smtClean="0"/>
                  <a:t>We call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amortized time </a:t>
                </a:r>
                <a:r>
                  <a:rPr lang="en-US" altLang="en-US" dirty="0" smtClean="0"/>
                  <a:t>of a push operation the average time taken by a push over the series of operations, i.e.,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)/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4506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 r="-1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905343"/>
              </p:ext>
            </p:extLst>
          </p:nvPr>
        </p:nvGraphicFramePr>
        <p:xfrm>
          <a:off x="8504665" y="231774"/>
          <a:ext cx="2257425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Clip" r:id="rId4" imgW="2942640" imgH="2628360" progId="MS_ClipArt_Gallery.2">
                  <p:embed/>
                </p:oleObj>
              </mc:Choice>
              <mc:Fallback>
                <p:oleObj name="Clip" r:id="rId4" imgW="2942640" imgH="262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665" y="231774"/>
                        <a:ext cx="2257425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7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Incremental Strategy Analysis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6"/>
                <a:ext cx="9905999" cy="4407791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 smtClean="0"/>
                  <a:t> be the constant increase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be the number of push operations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We replace the array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times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The total time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dirty="0" smtClean="0"/>
                  <a:t> of a series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push operations is proportional to</a:t>
                </a:r>
              </a:p>
              <a:p>
                <a:pPr marL="0" indent="0" algn="ctr" eaLnBrk="1" hangingPunct="1">
                  <a:lnSpc>
                    <a:spcPct val="90000"/>
                  </a:lnSpc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+ 2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+ 3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+ 4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+ … +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𝑘𝑐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1 + 2 + 3 + … + 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alt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en-US" b="0" i="1" dirty="0" err="1" smtClean="0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en-US" dirty="0" smtClean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i="1" baseline="3000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 so t</a:t>
                </a:r>
                <a:r>
                  <a:rPr lang="en-US" altLang="en-US" dirty="0" smtClean="0"/>
                  <a:t>he amortized time of a push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O</m:t>
                        </m:r>
                        <m:d>
                          <m:d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en-US" b="0" i="0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n</m:t>
                        </m:r>
                      </m:den>
                    </m:f>
                    <m:r>
                      <a:rPr lang="en-US" altLang="en-US" b="0" i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dirty="0" smtClean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608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407791"/>
              </a:xfrm>
              <a:blipFill rotWithShape="0">
                <a:blip r:embed="rId2"/>
                <a:stretch>
                  <a:fillRect l="-1231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37867" y="3688689"/>
                <a:ext cx="2676292" cy="1966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Side note: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1+2+…+</m:t>
                      </m:r>
                      <m:r>
                        <a:rPr lang="en-US" b="0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867" y="3688689"/>
                <a:ext cx="2676292" cy="1966820"/>
              </a:xfrm>
              <a:prstGeom prst="rect">
                <a:avLst/>
              </a:prstGeom>
              <a:blipFill rotWithShape="0">
                <a:blip r:embed="rId3"/>
                <a:stretch>
                  <a:fillRect l="-2050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1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uiExpan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Doubling Strategy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8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09" y="2249486"/>
                <a:ext cx="6092323" cy="436848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800" dirty="0" smtClean="0"/>
                  <a:t>We replace the array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altLang="en-US" sz="28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8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 smtClean="0"/>
                  <a:t> times</a:t>
                </a:r>
                <a:endParaRPr lang="en-US" altLang="en-US" sz="2800" dirty="0"/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800" dirty="0"/>
                  <a:t>The total time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800" dirty="0"/>
                  <a:t> of a series of 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n</a:t>
                </a:r>
                <a:r>
                  <a:rPr lang="en-US" altLang="en-US" sz="2800" dirty="0"/>
                  <a:t> push operations is proportional to</a:t>
                </a:r>
              </a:p>
              <a:p>
                <a:pPr marL="0" indent="0" algn="ctr" eaLnBrk="1" hangingPunct="1">
                  <a:lnSpc>
                    <a:spcPct val="90000"/>
                  </a:lnSpc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</a:rPr>
                        <m:t> + 1 + 2 + 4 + 8 + …+ 2</m:t>
                      </m:r>
                      <m:r>
                        <a:rPr lang="en-US" altLang="en-US" sz="2800" i="1" baseline="30000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2800" i="1" dirty="0" smtClean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en-US" sz="2800" b="0" i="1" dirty="0" smtClean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alt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alt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en-US" sz="2800" b="0" i="0" dirty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alt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alt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altLang="en-US" sz="2800" dirty="0" smtClean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d>
                      <m:d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so the </a:t>
                </a:r>
                <a:r>
                  <a:rPr lang="en-US" altLang="en-US" sz="2800" dirty="0"/>
                  <a:t>amortized time of a push </a:t>
                </a:r>
                <a:r>
                  <a:rPr lang="en-US" altLang="en-US" sz="2800" dirty="0" smtClean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O</m:t>
                        </m:r>
                        <m:d>
                          <m:dPr>
                            <m:ctrlPr>
                              <a:rPr lang="en-US" altLang="en-US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800" b="0" i="0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n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en-US" sz="28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n</m:t>
                        </m:r>
                      </m:den>
                    </m:f>
                    <m:r>
                      <a:rPr lang="en-US" altLang="en-US" sz="2800" b="0" i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(1)</m:t>
                    </m:r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47108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09" y="2249486"/>
                <a:ext cx="6092323" cy="4368484"/>
              </a:xfrm>
              <a:blipFill rotWithShape="0">
                <a:blip r:embed="rId2"/>
                <a:stretch>
                  <a:fillRect l="-2600" t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7481538" y="2097088"/>
            <a:ext cx="3806284" cy="3694112"/>
            <a:chOff x="3840" y="1872"/>
            <a:chExt cx="1536" cy="1536"/>
          </a:xfrm>
          <a:solidFill>
            <a:schemeClr val="accent1"/>
          </a:solidFill>
        </p:grpSpPr>
        <p:sp>
          <p:nvSpPr>
            <p:cNvPr id="47110" name="Rectangle 5"/>
            <p:cNvSpPr>
              <a:spLocks noChangeArrowheads="1"/>
            </p:cNvSpPr>
            <p:nvPr/>
          </p:nvSpPr>
          <p:spPr bwMode="auto">
            <a:xfrm>
              <a:off x="3840" y="1872"/>
              <a:ext cx="1536" cy="15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4608" y="1872"/>
              <a:ext cx="768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13" name="Rectangle 8"/>
            <p:cNvSpPr>
              <a:spLocks noChangeArrowheads="1"/>
            </p:cNvSpPr>
            <p:nvPr/>
          </p:nvSpPr>
          <p:spPr bwMode="auto">
            <a:xfrm>
              <a:off x="3840" y="2640"/>
              <a:ext cx="1536" cy="7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3840" y="1872"/>
              <a:ext cx="768" cy="3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5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384" cy="38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6" name="Text Box 11"/>
            <p:cNvSpPr txBox="1">
              <a:spLocks noChangeArrowheads="1"/>
            </p:cNvSpPr>
            <p:nvPr/>
          </p:nvSpPr>
          <p:spPr bwMode="auto">
            <a:xfrm>
              <a:off x="3943" y="2304"/>
              <a:ext cx="197" cy="252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117" name="Text Box 12"/>
            <p:cNvSpPr txBox="1">
              <a:spLocks noChangeArrowheads="1"/>
            </p:cNvSpPr>
            <p:nvPr/>
          </p:nvSpPr>
          <p:spPr bwMode="auto">
            <a:xfrm>
              <a:off x="4115" y="1920"/>
              <a:ext cx="197" cy="25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118" name="Text Box 13"/>
            <p:cNvSpPr txBox="1">
              <a:spLocks noChangeArrowheads="1"/>
            </p:cNvSpPr>
            <p:nvPr/>
          </p:nvSpPr>
          <p:spPr bwMode="auto">
            <a:xfrm>
              <a:off x="4311" y="2304"/>
              <a:ext cx="197" cy="25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119" name="Text Box 14"/>
            <p:cNvSpPr txBox="1">
              <a:spLocks noChangeArrowheads="1"/>
            </p:cNvSpPr>
            <p:nvPr/>
          </p:nvSpPr>
          <p:spPr bwMode="auto">
            <a:xfrm>
              <a:off x="4879" y="2096"/>
              <a:ext cx="19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7120" name="Text Box 15"/>
            <p:cNvSpPr txBox="1">
              <a:spLocks noChangeArrowheads="1"/>
            </p:cNvSpPr>
            <p:nvPr/>
          </p:nvSpPr>
          <p:spPr bwMode="auto">
            <a:xfrm>
              <a:off x="4519" y="2864"/>
              <a:ext cx="197" cy="2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5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A singly linked list is a concrete data structure consisting of a sequence of nodes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Each node stores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link to the next node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7010400" y="2133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8458777" y="1981200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next</a:t>
            </a: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6943953" y="3438525"/>
            <a:ext cx="740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elem</a:t>
            </a: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8372633" y="3352800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50185" name="AutoShape 8"/>
          <p:cNvSpPr>
            <a:spLocks noChangeArrowheads="1"/>
          </p:cNvSpPr>
          <p:nvPr/>
        </p:nvSpPr>
        <p:spPr bwMode="auto">
          <a:xfrm>
            <a:off x="6705600" y="1828800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>
            <a:off x="7620000" y="213360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>
            <a:off x="7315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8" name="Line 11"/>
          <p:cNvSpPr>
            <a:spLocks noChangeShapeType="1"/>
          </p:cNvSpPr>
          <p:nvPr/>
        </p:nvSpPr>
        <p:spPr bwMode="auto">
          <a:xfrm flipV="1">
            <a:off x="7924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2438400" y="490653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90" name="Text Box 13"/>
          <p:cNvSpPr txBox="1">
            <a:spLocks noChangeArrowheads="1"/>
          </p:cNvSpPr>
          <p:nvPr/>
        </p:nvSpPr>
        <p:spPr bwMode="auto">
          <a:xfrm>
            <a:off x="2573044" y="6116205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0191" name="Rectangle 14"/>
          <p:cNvSpPr>
            <a:spLocks noChangeArrowheads="1"/>
          </p:cNvSpPr>
          <p:nvPr/>
        </p:nvSpPr>
        <p:spPr bwMode="auto">
          <a:xfrm>
            <a:off x="3048000" y="490653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92" name="Line 15"/>
          <p:cNvSpPr>
            <a:spLocks noChangeShapeType="1"/>
          </p:cNvSpPr>
          <p:nvPr/>
        </p:nvSpPr>
        <p:spPr bwMode="auto">
          <a:xfrm>
            <a:off x="2743200" y="521133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3" name="Line 16"/>
          <p:cNvSpPr>
            <a:spLocks noChangeShapeType="1"/>
          </p:cNvSpPr>
          <p:nvPr/>
        </p:nvSpPr>
        <p:spPr bwMode="auto">
          <a:xfrm flipV="1">
            <a:off x="3352800" y="521133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4" name="Rectangle 17"/>
          <p:cNvSpPr>
            <a:spLocks noChangeArrowheads="1"/>
          </p:cNvSpPr>
          <p:nvPr/>
        </p:nvSpPr>
        <p:spPr bwMode="auto">
          <a:xfrm>
            <a:off x="4267200" y="490653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95" name="Rectangle 18"/>
          <p:cNvSpPr>
            <a:spLocks noChangeArrowheads="1"/>
          </p:cNvSpPr>
          <p:nvPr/>
        </p:nvSpPr>
        <p:spPr bwMode="auto">
          <a:xfrm>
            <a:off x="4876800" y="490653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96" name="Line 19"/>
          <p:cNvSpPr>
            <a:spLocks noChangeShapeType="1"/>
          </p:cNvSpPr>
          <p:nvPr/>
        </p:nvSpPr>
        <p:spPr bwMode="auto">
          <a:xfrm flipV="1">
            <a:off x="5181600" y="521133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7" name="Rectangle 20"/>
          <p:cNvSpPr>
            <a:spLocks noChangeArrowheads="1"/>
          </p:cNvSpPr>
          <p:nvPr/>
        </p:nvSpPr>
        <p:spPr bwMode="auto">
          <a:xfrm>
            <a:off x="6096000" y="490653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98" name="Rectangle 21"/>
          <p:cNvSpPr>
            <a:spLocks noChangeArrowheads="1"/>
          </p:cNvSpPr>
          <p:nvPr/>
        </p:nvSpPr>
        <p:spPr bwMode="auto">
          <a:xfrm>
            <a:off x="6705600" y="490653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99" name="Line 22"/>
          <p:cNvSpPr>
            <a:spLocks noChangeShapeType="1"/>
          </p:cNvSpPr>
          <p:nvPr/>
        </p:nvSpPr>
        <p:spPr bwMode="auto">
          <a:xfrm flipV="1">
            <a:off x="7010400" y="521133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00" name="Rectangle 23"/>
          <p:cNvSpPr>
            <a:spLocks noChangeArrowheads="1"/>
          </p:cNvSpPr>
          <p:nvPr/>
        </p:nvSpPr>
        <p:spPr bwMode="auto">
          <a:xfrm>
            <a:off x="7924800" y="490653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201" name="Rectangle 24"/>
          <p:cNvSpPr>
            <a:spLocks noChangeArrowheads="1"/>
          </p:cNvSpPr>
          <p:nvPr/>
        </p:nvSpPr>
        <p:spPr bwMode="auto">
          <a:xfrm>
            <a:off x="8534400" y="4906530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202" name="Line 25"/>
          <p:cNvSpPr>
            <a:spLocks noChangeShapeType="1"/>
          </p:cNvSpPr>
          <p:nvPr/>
        </p:nvSpPr>
        <p:spPr bwMode="auto">
          <a:xfrm flipV="1">
            <a:off x="8839200" y="521133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03" name="Text Box 26"/>
          <p:cNvSpPr txBox="1">
            <a:spLocks noChangeArrowheads="1"/>
          </p:cNvSpPr>
          <p:nvPr/>
        </p:nvSpPr>
        <p:spPr bwMode="auto">
          <a:xfrm>
            <a:off x="4401844" y="6116205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0204" name="Line 27"/>
          <p:cNvSpPr>
            <a:spLocks noChangeShapeType="1"/>
          </p:cNvSpPr>
          <p:nvPr/>
        </p:nvSpPr>
        <p:spPr bwMode="auto">
          <a:xfrm>
            <a:off x="4572000" y="521133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05" name="Text Box 28"/>
          <p:cNvSpPr txBox="1">
            <a:spLocks noChangeArrowheads="1"/>
          </p:cNvSpPr>
          <p:nvPr/>
        </p:nvSpPr>
        <p:spPr bwMode="auto">
          <a:xfrm>
            <a:off x="6223431" y="6116205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0206" name="Line 29"/>
          <p:cNvSpPr>
            <a:spLocks noChangeShapeType="1"/>
          </p:cNvSpPr>
          <p:nvPr/>
        </p:nvSpPr>
        <p:spPr bwMode="auto">
          <a:xfrm>
            <a:off x="6400800" y="521133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07" name="Text Box 30"/>
          <p:cNvSpPr txBox="1">
            <a:spLocks noChangeArrowheads="1"/>
          </p:cNvSpPr>
          <p:nvPr/>
        </p:nvSpPr>
        <p:spPr bwMode="auto">
          <a:xfrm>
            <a:off x="8053025" y="6116205"/>
            <a:ext cx="370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50208" name="Line 31"/>
          <p:cNvSpPr>
            <a:spLocks noChangeShapeType="1"/>
          </p:cNvSpPr>
          <p:nvPr/>
        </p:nvSpPr>
        <p:spPr bwMode="auto">
          <a:xfrm>
            <a:off x="8229600" y="521133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09" name="Text Box 32"/>
          <p:cNvSpPr txBox="1">
            <a:spLocks noChangeArrowheads="1"/>
          </p:cNvSpPr>
          <p:nvPr/>
        </p:nvSpPr>
        <p:spPr bwMode="auto">
          <a:xfrm>
            <a:off x="9725331" y="5012893"/>
            <a:ext cx="39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tx1"/>
                </a:solidFill>
                <a:sym typeface="Symbol" panose="05050102010706020507" pitchFamily="18" charset="2"/>
              </a:rPr>
              <a:t></a:t>
            </a:r>
            <a:endParaRPr lang="en-US" alt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 with a Singly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Clr>
                    <a:schemeClr val="tx1"/>
                  </a:buClr>
                </a:pPr>
                <a:r>
                  <a:rPr lang="en-US" altLang="en-US" dirty="0" smtClean="0"/>
                  <a:t>We can implement a stack with a singly linked list</a:t>
                </a: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dirty="0" smtClean="0"/>
                  <a:t>The top element is stored at the first node of the list</a:t>
                </a: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dirty="0" smtClean="0"/>
                  <a:t>The space used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and each operation of the Stack ADT takes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/>
                  <a:t>time 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5120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3352801" y="4565488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08" name="Rectangle 5"/>
          <p:cNvSpPr>
            <a:spLocks noChangeArrowheads="1"/>
          </p:cNvSpPr>
          <p:nvPr/>
        </p:nvSpPr>
        <p:spPr bwMode="auto">
          <a:xfrm>
            <a:off x="3889376" y="4565488"/>
            <a:ext cx="538163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09" name="Line 6"/>
          <p:cNvSpPr>
            <a:spLocks noChangeShapeType="1"/>
          </p:cNvSpPr>
          <p:nvPr/>
        </p:nvSpPr>
        <p:spPr bwMode="auto">
          <a:xfrm>
            <a:off x="3621089" y="4833775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0" name="Line 7"/>
          <p:cNvSpPr>
            <a:spLocks noChangeShapeType="1"/>
          </p:cNvSpPr>
          <p:nvPr/>
        </p:nvSpPr>
        <p:spPr bwMode="auto">
          <a:xfrm flipV="1">
            <a:off x="4157663" y="4833776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1" name="Rectangle 8"/>
          <p:cNvSpPr>
            <a:spLocks noChangeArrowheads="1"/>
          </p:cNvSpPr>
          <p:nvPr/>
        </p:nvSpPr>
        <p:spPr bwMode="auto">
          <a:xfrm>
            <a:off x="4964114" y="4565488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12" name="Rectangle 9"/>
          <p:cNvSpPr>
            <a:spLocks noChangeArrowheads="1"/>
          </p:cNvSpPr>
          <p:nvPr/>
        </p:nvSpPr>
        <p:spPr bwMode="auto">
          <a:xfrm>
            <a:off x="5500689" y="4565488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13" name="Line 10"/>
          <p:cNvSpPr>
            <a:spLocks noChangeShapeType="1"/>
          </p:cNvSpPr>
          <p:nvPr/>
        </p:nvSpPr>
        <p:spPr bwMode="auto">
          <a:xfrm flipV="1">
            <a:off x="5768975" y="4833776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4" name="Rectangle 11"/>
          <p:cNvSpPr>
            <a:spLocks noChangeArrowheads="1"/>
          </p:cNvSpPr>
          <p:nvPr/>
        </p:nvSpPr>
        <p:spPr bwMode="auto">
          <a:xfrm>
            <a:off x="6575426" y="4565488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15" name="Rectangle 12"/>
          <p:cNvSpPr>
            <a:spLocks noChangeArrowheads="1"/>
          </p:cNvSpPr>
          <p:nvPr/>
        </p:nvSpPr>
        <p:spPr bwMode="auto">
          <a:xfrm>
            <a:off x="7112001" y="4565488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16" name="Line 13"/>
          <p:cNvSpPr>
            <a:spLocks noChangeShapeType="1"/>
          </p:cNvSpPr>
          <p:nvPr/>
        </p:nvSpPr>
        <p:spPr bwMode="auto">
          <a:xfrm flipV="1">
            <a:off x="7380288" y="4833776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7" name="Rectangle 14"/>
          <p:cNvSpPr>
            <a:spLocks noChangeArrowheads="1"/>
          </p:cNvSpPr>
          <p:nvPr/>
        </p:nvSpPr>
        <p:spPr bwMode="auto">
          <a:xfrm>
            <a:off x="8186739" y="4565488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18" name="Rectangle 15"/>
          <p:cNvSpPr>
            <a:spLocks noChangeArrowheads="1"/>
          </p:cNvSpPr>
          <p:nvPr/>
        </p:nvSpPr>
        <p:spPr bwMode="auto">
          <a:xfrm>
            <a:off x="8723314" y="4565488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19" name="Line 16"/>
          <p:cNvSpPr>
            <a:spLocks noChangeShapeType="1"/>
          </p:cNvSpPr>
          <p:nvPr/>
        </p:nvSpPr>
        <p:spPr bwMode="auto">
          <a:xfrm flipV="1">
            <a:off x="8991600" y="4833776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0" name="Line 17"/>
          <p:cNvSpPr>
            <a:spLocks noChangeShapeType="1"/>
          </p:cNvSpPr>
          <p:nvPr/>
        </p:nvSpPr>
        <p:spPr bwMode="auto">
          <a:xfrm>
            <a:off x="5232400" y="4833775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1" name="Line 18"/>
          <p:cNvSpPr>
            <a:spLocks noChangeShapeType="1"/>
          </p:cNvSpPr>
          <p:nvPr/>
        </p:nvSpPr>
        <p:spPr bwMode="auto">
          <a:xfrm>
            <a:off x="6843714" y="4833775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2" name="Line 19"/>
          <p:cNvSpPr>
            <a:spLocks noChangeShapeType="1"/>
          </p:cNvSpPr>
          <p:nvPr/>
        </p:nvSpPr>
        <p:spPr bwMode="auto">
          <a:xfrm>
            <a:off x="8455025" y="4833775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3" name="Text Box 20"/>
          <p:cNvSpPr txBox="1">
            <a:spLocks noChangeArrowheads="1"/>
          </p:cNvSpPr>
          <p:nvPr/>
        </p:nvSpPr>
        <p:spPr bwMode="auto">
          <a:xfrm>
            <a:off x="9750425" y="4659151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tx1"/>
                </a:solidFill>
                <a:sym typeface="Symbol" panose="05050102010706020507" pitchFamily="18" charset="2"/>
              </a:rPr>
              <a:t></a:t>
            </a: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51225" name="Line 22"/>
          <p:cNvSpPr>
            <a:spLocks noChangeShapeType="1"/>
          </p:cNvSpPr>
          <p:nvPr/>
        </p:nvSpPr>
        <p:spPr bwMode="auto">
          <a:xfrm flipV="1">
            <a:off x="2743200" y="4870287"/>
            <a:ext cx="577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122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76738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2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676738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28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5676738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29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676738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1230" name="AutoShape 27"/>
          <p:cNvSpPr>
            <a:spLocks noChangeArrowheads="1"/>
          </p:cNvSpPr>
          <p:nvPr/>
        </p:nvSpPr>
        <p:spPr bwMode="auto">
          <a:xfrm>
            <a:off x="3048000" y="4032087"/>
            <a:ext cx="64770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31" name="Text Box 28"/>
          <p:cNvSpPr txBox="1">
            <a:spLocks noChangeArrowheads="1"/>
          </p:cNvSpPr>
          <p:nvPr/>
        </p:nvSpPr>
        <p:spPr bwMode="auto">
          <a:xfrm>
            <a:off x="3249386" y="4065977"/>
            <a:ext cx="883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nodes</a:t>
            </a:r>
          </a:p>
        </p:txBody>
      </p:sp>
      <p:sp>
        <p:nvSpPr>
          <p:cNvPr id="51232" name="AutoShape 29"/>
          <p:cNvSpPr>
            <a:spLocks noChangeArrowheads="1"/>
          </p:cNvSpPr>
          <p:nvPr/>
        </p:nvSpPr>
        <p:spPr bwMode="auto">
          <a:xfrm>
            <a:off x="3048000" y="5403687"/>
            <a:ext cx="59436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33" name="Text Box 30"/>
          <p:cNvSpPr txBox="1">
            <a:spLocks noChangeArrowheads="1"/>
          </p:cNvSpPr>
          <p:nvPr/>
        </p:nvSpPr>
        <p:spPr bwMode="auto">
          <a:xfrm>
            <a:off x="7562325" y="6267287"/>
            <a:ext cx="1225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elements</a:t>
            </a:r>
          </a:p>
        </p:txBody>
      </p:sp>
      <p:sp>
        <p:nvSpPr>
          <p:cNvPr id="51234" name="TextBox 33"/>
          <p:cNvSpPr txBox="1">
            <a:spLocks noChangeArrowheads="1"/>
          </p:cNvSpPr>
          <p:nvPr/>
        </p:nvSpPr>
        <p:spPr bwMode="auto">
          <a:xfrm>
            <a:off x="2033641" y="4602942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5906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Describe how to implement a stack using a singly-linked list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Stack operations: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push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pop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isEmpty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dirty="0" smtClean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For each operation, give the running time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5223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4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5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Stack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917185"/>
                  </p:ext>
                </p:extLst>
              </p:nvPr>
            </p:nvGraphicFramePr>
            <p:xfrm>
              <a:off x="2208212" y="1947050"/>
              <a:ext cx="7373620" cy="3990975"/>
            </p:xfrm>
            <a:graphic>
              <a:graphicData uri="http://schemas.openxmlformats.org/drawingml/2006/table">
                <a:tbl>
                  <a:tblPr/>
                  <a:tblGrid>
                    <a:gridCol w="1935480"/>
                    <a:gridCol w="1376680"/>
                    <a:gridCol w="2316480"/>
                    <a:gridCol w="1744980"/>
                  </a:tblGrid>
                  <a:tr h="9906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Fixed-Size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Expandable</a:t>
                          </a:r>
                          <a:b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(doubling strategy)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Singly-Linked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953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en-US" sz="18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pop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6953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push</a:t>
                          </a:r>
                          <a:r>
                            <a:rPr kumimoji="0" lang="en-US" alt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(o)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Worst Case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(1)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Best Case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(1)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Average Case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</a:tr>
                  <a:tr h="6953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top</a:t>
                          </a:r>
                          <a:r>
                            <a:rPr kumimoji="0" lang="en-US" alt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6953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size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empty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4917185"/>
                  </p:ext>
                </p:extLst>
              </p:nvPr>
            </p:nvGraphicFramePr>
            <p:xfrm>
              <a:off x="2208212" y="1947050"/>
              <a:ext cx="7373620" cy="3990975"/>
            </p:xfrm>
            <a:graphic>
              <a:graphicData uri="http://schemas.openxmlformats.org/drawingml/2006/table">
                <a:tbl>
                  <a:tblPr/>
                  <a:tblGrid>
                    <a:gridCol w="1935480"/>
                    <a:gridCol w="1376680"/>
                    <a:gridCol w="2316480"/>
                    <a:gridCol w="1744980"/>
                  </a:tblGrid>
                  <a:tr h="9906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Fixed-Size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Expandable</a:t>
                          </a:r>
                          <a:b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(doubling strategy)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Singly-Linked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953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516" t="-147368" r="-281761" b="-33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4248" t="-147368" r="-296460" b="-33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5263" t="-147368" r="-76316" b="-33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25874" t="-147368" r="-1399" b="-334211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push</a:t>
                          </a:r>
                          <a:r>
                            <a:rPr kumimoji="0" lang="en-US" alt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(o)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4248" t="-188000" r="-296460" b="-1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5263" t="-188000" r="-76316" b="-1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25874" t="-188000" r="-1399" b="-154000"/>
                          </a:stretch>
                        </a:blipFill>
                      </a:tcPr>
                    </a:tc>
                  </a:tr>
                  <a:tr h="6953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top</a:t>
                          </a:r>
                          <a:r>
                            <a:rPr kumimoji="0" lang="en-US" altLang="en-US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4248" t="-375652" r="-296460" b="-10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5263" t="-375652" r="-76316" b="-10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25874" t="-375652" r="-1399" b="-100870"/>
                          </a:stretch>
                        </a:blipFill>
                      </a:tcPr>
                    </a:tc>
                  </a:tr>
                  <a:tr h="6953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516" t="-479825" r="-281761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4248" t="-479825" r="-296460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5263" t="-479825" r="-76316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25874" t="-479825" r="-1399" b="-1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80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Queues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The Queue ADT (</a:t>
            </a:r>
            <a:r>
              <a:rPr lang="en-US" altLang="en-US" dirty="0">
                <a:cs typeface="Tahoma" panose="020B0604030504040204" pitchFamily="34" charset="0"/>
              </a:rPr>
              <a:t>Ch. 5.2.1</a:t>
            </a:r>
            <a:r>
              <a:rPr lang="en-US" altLang="en-US" dirty="0"/>
              <a:t>)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Implementation with a circular array (</a:t>
            </a:r>
            <a:r>
              <a:rPr lang="en-US" altLang="en-US" dirty="0">
                <a:cs typeface="Tahoma" panose="020B0604030504040204" pitchFamily="34" charset="0"/>
              </a:rPr>
              <a:t>Ch. 5.2.4</a:t>
            </a:r>
            <a:r>
              <a:rPr lang="en-US" altLang="en-US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altLang="en-US" dirty="0" err="1"/>
              <a:t>Growable</a:t>
            </a:r>
            <a:r>
              <a:rPr lang="en-US" altLang="en-US" dirty="0"/>
              <a:t> array-based queue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List-based queue</a:t>
            </a:r>
          </a:p>
          <a:p>
            <a:endParaRPr lang="en-US" dirty="0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4519961" y="4845202"/>
            <a:ext cx="1828800" cy="908050"/>
            <a:chOff x="1248" y="2736"/>
            <a:chExt cx="1152" cy="572"/>
          </a:xfrm>
          <a:solidFill>
            <a:schemeClr val="accent1"/>
          </a:solidFill>
        </p:grpSpPr>
        <p:sp>
          <p:nvSpPr>
            <p:cNvPr id="54313" name="Freeform 4"/>
            <p:cNvSpPr>
              <a:spLocks/>
            </p:cNvSpPr>
            <p:nvPr/>
          </p:nvSpPr>
          <p:spPr bwMode="auto">
            <a:xfrm>
              <a:off x="1378" y="2857"/>
              <a:ext cx="349" cy="259"/>
            </a:xfrm>
            <a:custGeom>
              <a:avLst/>
              <a:gdLst>
                <a:gd name="T0" fmla="*/ 4 w 1047"/>
                <a:gd name="T1" fmla="*/ 0 h 776"/>
                <a:gd name="T2" fmla="*/ 1 w 1047"/>
                <a:gd name="T3" fmla="*/ 0 h 776"/>
                <a:gd name="T4" fmla="*/ 0 w 1047"/>
                <a:gd name="T5" fmla="*/ 1 h 776"/>
                <a:gd name="T6" fmla="*/ 0 w 1047"/>
                <a:gd name="T7" fmla="*/ 3 h 776"/>
                <a:gd name="T8" fmla="*/ 1 w 1047"/>
                <a:gd name="T9" fmla="*/ 3 h 776"/>
                <a:gd name="T10" fmla="*/ 1 w 1047"/>
                <a:gd name="T11" fmla="*/ 1 h 776"/>
                <a:gd name="T12" fmla="*/ 1 w 1047"/>
                <a:gd name="T13" fmla="*/ 1 h 776"/>
                <a:gd name="T14" fmla="*/ 1 w 1047"/>
                <a:gd name="T15" fmla="*/ 0 h 776"/>
                <a:gd name="T16" fmla="*/ 4 w 1047"/>
                <a:gd name="T17" fmla="*/ 0 h 776"/>
                <a:gd name="T18" fmla="*/ 4 w 1047"/>
                <a:gd name="T19" fmla="*/ 0 h 776"/>
                <a:gd name="T20" fmla="*/ 4 w 1047"/>
                <a:gd name="T21" fmla="*/ 0 h 7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7"/>
                <a:gd name="T34" fmla="*/ 0 h 776"/>
                <a:gd name="T35" fmla="*/ 1047 w 1047"/>
                <a:gd name="T36" fmla="*/ 776 h 7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7" h="776">
                  <a:moveTo>
                    <a:pt x="952" y="0"/>
                  </a:moveTo>
                  <a:lnTo>
                    <a:pt x="195" y="70"/>
                  </a:lnTo>
                  <a:lnTo>
                    <a:pt x="0" y="247"/>
                  </a:lnTo>
                  <a:lnTo>
                    <a:pt x="5" y="776"/>
                  </a:lnTo>
                  <a:lnTo>
                    <a:pt x="129" y="774"/>
                  </a:lnTo>
                  <a:lnTo>
                    <a:pt x="148" y="249"/>
                  </a:lnTo>
                  <a:lnTo>
                    <a:pt x="359" y="282"/>
                  </a:lnTo>
                  <a:lnTo>
                    <a:pt x="226" y="121"/>
                  </a:lnTo>
                  <a:lnTo>
                    <a:pt x="1047" y="37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4" name="Freeform 5"/>
            <p:cNvSpPr>
              <a:spLocks/>
            </p:cNvSpPr>
            <p:nvPr/>
          </p:nvSpPr>
          <p:spPr bwMode="auto">
            <a:xfrm>
              <a:off x="1252" y="2948"/>
              <a:ext cx="878" cy="217"/>
            </a:xfrm>
            <a:custGeom>
              <a:avLst/>
              <a:gdLst>
                <a:gd name="T0" fmla="*/ 1 w 2634"/>
                <a:gd name="T1" fmla="*/ 0 h 651"/>
                <a:gd name="T2" fmla="*/ 1 w 2634"/>
                <a:gd name="T3" fmla="*/ 0 h 651"/>
                <a:gd name="T4" fmla="*/ 1 w 2634"/>
                <a:gd name="T5" fmla="*/ 0 h 651"/>
                <a:gd name="T6" fmla="*/ 0 w 2634"/>
                <a:gd name="T7" fmla="*/ 1 h 651"/>
                <a:gd name="T8" fmla="*/ 0 w 2634"/>
                <a:gd name="T9" fmla="*/ 1 h 651"/>
                <a:gd name="T10" fmla="*/ 0 w 2634"/>
                <a:gd name="T11" fmla="*/ 2 h 651"/>
                <a:gd name="T12" fmla="*/ 0 w 2634"/>
                <a:gd name="T13" fmla="*/ 2 h 651"/>
                <a:gd name="T14" fmla="*/ 0 w 2634"/>
                <a:gd name="T15" fmla="*/ 2 h 651"/>
                <a:gd name="T16" fmla="*/ 1 w 2634"/>
                <a:gd name="T17" fmla="*/ 2 h 651"/>
                <a:gd name="T18" fmla="*/ 5 w 2634"/>
                <a:gd name="T19" fmla="*/ 3 h 651"/>
                <a:gd name="T20" fmla="*/ 5 w 2634"/>
                <a:gd name="T21" fmla="*/ 2 h 651"/>
                <a:gd name="T22" fmla="*/ 5 w 2634"/>
                <a:gd name="T23" fmla="*/ 2 h 651"/>
                <a:gd name="T24" fmla="*/ 5 w 2634"/>
                <a:gd name="T25" fmla="*/ 2 h 651"/>
                <a:gd name="T26" fmla="*/ 6 w 2634"/>
                <a:gd name="T27" fmla="*/ 1 h 651"/>
                <a:gd name="T28" fmla="*/ 6 w 2634"/>
                <a:gd name="T29" fmla="*/ 2 h 651"/>
                <a:gd name="T30" fmla="*/ 7 w 2634"/>
                <a:gd name="T31" fmla="*/ 2 h 651"/>
                <a:gd name="T32" fmla="*/ 7 w 2634"/>
                <a:gd name="T33" fmla="*/ 2 h 651"/>
                <a:gd name="T34" fmla="*/ 7 w 2634"/>
                <a:gd name="T35" fmla="*/ 3 h 651"/>
                <a:gd name="T36" fmla="*/ 8 w 2634"/>
                <a:gd name="T37" fmla="*/ 2 h 651"/>
                <a:gd name="T38" fmla="*/ 8 w 2634"/>
                <a:gd name="T39" fmla="*/ 2 h 651"/>
                <a:gd name="T40" fmla="*/ 7 w 2634"/>
                <a:gd name="T41" fmla="*/ 2 h 651"/>
                <a:gd name="T42" fmla="*/ 7 w 2634"/>
                <a:gd name="T43" fmla="*/ 1 h 651"/>
                <a:gd name="T44" fmla="*/ 7 w 2634"/>
                <a:gd name="T45" fmla="*/ 1 h 651"/>
                <a:gd name="T46" fmla="*/ 7 w 2634"/>
                <a:gd name="T47" fmla="*/ 1 h 651"/>
                <a:gd name="T48" fmla="*/ 7 w 2634"/>
                <a:gd name="T49" fmla="*/ 1 h 651"/>
                <a:gd name="T50" fmla="*/ 6 w 2634"/>
                <a:gd name="T51" fmla="*/ 1 h 651"/>
                <a:gd name="T52" fmla="*/ 6 w 2634"/>
                <a:gd name="T53" fmla="*/ 1 h 651"/>
                <a:gd name="T54" fmla="*/ 6 w 2634"/>
                <a:gd name="T55" fmla="*/ 1 h 651"/>
                <a:gd name="T56" fmla="*/ 5 w 2634"/>
                <a:gd name="T57" fmla="*/ 1 h 651"/>
                <a:gd name="T58" fmla="*/ 5 w 2634"/>
                <a:gd name="T59" fmla="*/ 1 h 651"/>
                <a:gd name="T60" fmla="*/ 5 w 2634"/>
                <a:gd name="T61" fmla="*/ 1 h 651"/>
                <a:gd name="T62" fmla="*/ 5 w 2634"/>
                <a:gd name="T63" fmla="*/ 1 h 651"/>
                <a:gd name="T64" fmla="*/ 5 w 2634"/>
                <a:gd name="T65" fmla="*/ 1 h 651"/>
                <a:gd name="T66" fmla="*/ 5 w 2634"/>
                <a:gd name="T67" fmla="*/ 2 h 651"/>
                <a:gd name="T68" fmla="*/ 5 w 2634"/>
                <a:gd name="T69" fmla="*/ 2 h 651"/>
                <a:gd name="T70" fmla="*/ 5 w 2634"/>
                <a:gd name="T71" fmla="*/ 2 h 651"/>
                <a:gd name="T72" fmla="*/ 4 w 2634"/>
                <a:gd name="T73" fmla="*/ 1 h 651"/>
                <a:gd name="T74" fmla="*/ 5 w 2634"/>
                <a:gd name="T75" fmla="*/ 1 h 651"/>
                <a:gd name="T76" fmla="*/ 4 w 2634"/>
                <a:gd name="T77" fmla="*/ 1 h 651"/>
                <a:gd name="T78" fmla="*/ 4 w 2634"/>
                <a:gd name="T79" fmla="*/ 1 h 651"/>
                <a:gd name="T80" fmla="*/ 4 w 2634"/>
                <a:gd name="T81" fmla="*/ 1 h 651"/>
                <a:gd name="T82" fmla="*/ 4 w 2634"/>
                <a:gd name="T83" fmla="*/ 1 h 651"/>
                <a:gd name="T84" fmla="*/ 4 w 2634"/>
                <a:gd name="T85" fmla="*/ 1 h 651"/>
                <a:gd name="T86" fmla="*/ 3 w 2634"/>
                <a:gd name="T87" fmla="*/ 1 h 651"/>
                <a:gd name="T88" fmla="*/ 3 w 2634"/>
                <a:gd name="T89" fmla="*/ 1 h 651"/>
                <a:gd name="T90" fmla="*/ 3 w 2634"/>
                <a:gd name="T91" fmla="*/ 1 h 651"/>
                <a:gd name="T92" fmla="*/ 3 w 2634"/>
                <a:gd name="T93" fmla="*/ 0 h 651"/>
                <a:gd name="T94" fmla="*/ 2 w 2634"/>
                <a:gd name="T95" fmla="*/ 2 h 651"/>
                <a:gd name="T96" fmla="*/ 1 w 2634"/>
                <a:gd name="T97" fmla="*/ 2 h 651"/>
                <a:gd name="T98" fmla="*/ 1 w 2634"/>
                <a:gd name="T99" fmla="*/ 2 h 651"/>
                <a:gd name="T100" fmla="*/ 1 w 2634"/>
                <a:gd name="T101" fmla="*/ 2 h 651"/>
                <a:gd name="T102" fmla="*/ 0 w 2634"/>
                <a:gd name="T103" fmla="*/ 1 h 651"/>
                <a:gd name="T104" fmla="*/ 1 w 2634"/>
                <a:gd name="T105" fmla="*/ 1 h 651"/>
                <a:gd name="T106" fmla="*/ 1 w 2634"/>
                <a:gd name="T107" fmla="*/ 0 h 6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34"/>
                <a:gd name="T163" fmla="*/ 0 h 651"/>
                <a:gd name="T164" fmla="*/ 2634 w 2634"/>
                <a:gd name="T165" fmla="*/ 651 h 6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34" h="651">
                  <a:moveTo>
                    <a:pt x="248" y="24"/>
                  </a:moveTo>
                  <a:lnTo>
                    <a:pt x="242" y="28"/>
                  </a:lnTo>
                  <a:lnTo>
                    <a:pt x="225" y="35"/>
                  </a:lnTo>
                  <a:lnTo>
                    <a:pt x="214" y="40"/>
                  </a:lnTo>
                  <a:lnTo>
                    <a:pt x="200" y="47"/>
                  </a:lnTo>
                  <a:lnTo>
                    <a:pt x="185" y="55"/>
                  </a:lnTo>
                  <a:lnTo>
                    <a:pt x="177" y="61"/>
                  </a:lnTo>
                  <a:lnTo>
                    <a:pt x="169" y="65"/>
                  </a:lnTo>
                  <a:lnTo>
                    <a:pt x="160" y="69"/>
                  </a:lnTo>
                  <a:lnTo>
                    <a:pt x="153" y="76"/>
                  </a:lnTo>
                  <a:lnTo>
                    <a:pt x="144" y="83"/>
                  </a:lnTo>
                  <a:lnTo>
                    <a:pt x="135" y="88"/>
                  </a:lnTo>
                  <a:lnTo>
                    <a:pt x="119" y="102"/>
                  </a:lnTo>
                  <a:lnTo>
                    <a:pt x="101" y="117"/>
                  </a:lnTo>
                  <a:lnTo>
                    <a:pt x="86" y="134"/>
                  </a:lnTo>
                  <a:lnTo>
                    <a:pt x="71" y="152"/>
                  </a:lnTo>
                  <a:lnTo>
                    <a:pt x="57" y="171"/>
                  </a:lnTo>
                  <a:lnTo>
                    <a:pt x="44" y="191"/>
                  </a:lnTo>
                  <a:lnTo>
                    <a:pt x="33" y="213"/>
                  </a:lnTo>
                  <a:lnTo>
                    <a:pt x="25" y="235"/>
                  </a:lnTo>
                  <a:lnTo>
                    <a:pt x="11" y="274"/>
                  </a:lnTo>
                  <a:lnTo>
                    <a:pt x="0" y="348"/>
                  </a:lnTo>
                  <a:lnTo>
                    <a:pt x="2" y="381"/>
                  </a:lnTo>
                  <a:lnTo>
                    <a:pt x="9" y="412"/>
                  </a:lnTo>
                  <a:lnTo>
                    <a:pt x="17" y="440"/>
                  </a:lnTo>
                  <a:lnTo>
                    <a:pt x="22" y="454"/>
                  </a:lnTo>
                  <a:lnTo>
                    <a:pt x="28" y="467"/>
                  </a:lnTo>
                  <a:lnTo>
                    <a:pt x="35" y="478"/>
                  </a:lnTo>
                  <a:lnTo>
                    <a:pt x="44" y="489"/>
                  </a:lnTo>
                  <a:lnTo>
                    <a:pt x="64" y="507"/>
                  </a:lnTo>
                  <a:lnTo>
                    <a:pt x="73" y="513"/>
                  </a:lnTo>
                  <a:lnTo>
                    <a:pt x="86" y="519"/>
                  </a:lnTo>
                  <a:lnTo>
                    <a:pt x="97" y="523"/>
                  </a:lnTo>
                  <a:lnTo>
                    <a:pt x="108" y="527"/>
                  </a:lnTo>
                  <a:lnTo>
                    <a:pt x="129" y="533"/>
                  </a:lnTo>
                  <a:lnTo>
                    <a:pt x="146" y="537"/>
                  </a:lnTo>
                  <a:lnTo>
                    <a:pt x="162" y="537"/>
                  </a:lnTo>
                  <a:lnTo>
                    <a:pt x="979" y="562"/>
                  </a:lnTo>
                  <a:lnTo>
                    <a:pt x="1118" y="527"/>
                  </a:lnTo>
                  <a:lnTo>
                    <a:pt x="1122" y="617"/>
                  </a:lnTo>
                  <a:lnTo>
                    <a:pt x="1213" y="560"/>
                  </a:lnTo>
                  <a:lnTo>
                    <a:pt x="1224" y="530"/>
                  </a:lnTo>
                  <a:lnTo>
                    <a:pt x="1230" y="515"/>
                  </a:lnTo>
                  <a:lnTo>
                    <a:pt x="1238" y="500"/>
                  </a:lnTo>
                  <a:lnTo>
                    <a:pt x="1247" y="483"/>
                  </a:lnTo>
                  <a:lnTo>
                    <a:pt x="1257" y="464"/>
                  </a:lnTo>
                  <a:lnTo>
                    <a:pt x="1268" y="447"/>
                  </a:lnTo>
                  <a:lnTo>
                    <a:pt x="1282" y="428"/>
                  </a:lnTo>
                  <a:lnTo>
                    <a:pt x="1297" y="412"/>
                  </a:lnTo>
                  <a:lnTo>
                    <a:pt x="1314" y="396"/>
                  </a:lnTo>
                  <a:lnTo>
                    <a:pt x="1322" y="390"/>
                  </a:lnTo>
                  <a:lnTo>
                    <a:pt x="1332" y="383"/>
                  </a:lnTo>
                  <a:lnTo>
                    <a:pt x="1341" y="377"/>
                  </a:lnTo>
                  <a:lnTo>
                    <a:pt x="1351" y="372"/>
                  </a:lnTo>
                  <a:lnTo>
                    <a:pt x="1362" y="366"/>
                  </a:lnTo>
                  <a:lnTo>
                    <a:pt x="1373" y="363"/>
                  </a:lnTo>
                  <a:lnTo>
                    <a:pt x="1395" y="358"/>
                  </a:lnTo>
                  <a:lnTo>
                    <a:pt x="1442" y="357"/>
                  </a:lnTo>
                  <a:lnTo>
                    <a:pt x="1486" y="359"/>
                  </a:lnTo>
                  <a:lnTo>
                    <a:pt x="1527" y="370"/>
                  </a:lnTo>
                  <a:lnTo>
                    <a:pt x="1547" y="377"/>
                  </a:lnTo>
                  <a:lnTo>
                    <a:pt x="1566" y="385"/>
                  </a:lnTo>
                  <a:lnTo>
                    <a:pt x="1584" y="395"/>
                  </a:lnTo>
                  <a:lnTo>
                    <a:pt x="1592" y="399"/>
                  </a:lnTo>
                  <a:lnTo>
                    <a:pt x="1599" y="405"/>
                  </a:lnTo>
                  <a:lnTo>
                    <a:pt x="1626" y="428"/>
                  </a:lnTo>
                  <a:lnTo>
                    <a:pt x="1648" y="454"/>
                  </a:lnTo>
                  <a:lnTo>
                    <a:pt x="1662" y="485"/>
                  </a:lnTo>
                  <a:lnTo>
                    <a:pt x="1673" y="516"/>
                  </a:lnTo>
                  <a:lnTo>
                    <a:pt x="1682" y="545"/>
                  </a:lnTo>
                  <a:lnTo>
                    <a:pt x="1693" y="599"/>
                  </a:lnTo>
                  <a:lnTo>
                    <a:pt x="1701" y="651"/>
                  </a:lnTo>
                  <a:lnTo>
                    <a:pt x="2623" y="560"/>
                  </a:lnTo>
                  <a:lnTo>
                    <a:pt x="2634" y="507"/>
                  </a:lnTo>
                  <a:lnTo>
                    <a:pt x="1931" y="526"/>
                  </a:lnTo>
                  <a:lnTo>
                    <a:pt x="1917" y="511"/>
                  </a:lnTo>
                  <a:lnTo>
                    <a:pt x="1899" y="493"/>
                  </a:lnTo>
                  <a:lnTo>
                    <a:pt x="1877" y="472"/>
                  </a:lnTo>
                  <a:lnTo>
                    <a:pt x="1863" y="460"/>
                  </a:lnTo>
                  <a:lnTo>
                    <a:pt x="1850" y="446"/>
                  </a:lnTo>
                  <a:lnTo>
                    <a:pt x="1833" y="432"/>
                  </a:lnTo>
                  <a:lnTo>
                    <a:pt x="1817" y="418"/>
                  </a:lnTo>
                  <a:lnTo>
                    <a:pt x="1800" y="403"/>
                  </a:lnTo>
                  <a:lnTo>
                    <a:pt x="1784" y="388"/>
                  </a:lnTo>
                  <a:lnTo>
                    <a:pt x="1764" y="373"/>
                  </a:lnTo>
                  <a:lnTo>
                    <a:pt x="1745" y="358"/>
                  </a:lnTo>
                  <a:lnTo>
                    <a:pt x="1726" y="341"/>
                  </a:lnTo>
                  <a:lnTo>
                    <a:pt x="1716" y="335"/>
                  </a:lnTo>
                  <a:lnTo>
                    <a:pt x="1705" y="326"/>
                  </a:lnTo>
                  <a:lnTo>
                    <a:pt x="1695" y="319"/>
                  </a:lnTo>
                  <a:lnTo>
                    <a:pt x="1684" y="313"/>
                  </a:lnTo>
                  <a:lnTo>
                    <a:pt x="1675" y="306"/>
                  </a:lnTo>
                  <a:lnTo>
                    <a:pt x="1664" y="297"/>
                  </a:lnTo>
                  <a:lnTo>
                    <a:pt x="1655" y="290"/>
                  </a:lnTo>
                  <a:lnTo>
                    <a:pt x="1646" y="284"/>
                  </a:lnTo>
                  <a:lnTo>
                    <a:pt x="1635" y="278"/>
                  </a:lnTo>
                  <a:lnTo>
                    <a:pt x="1625" y="271"/>
                  </a:lnTo>
                  <a:lnTo>
                    <a:pt x="1614" y="266"/>
                  </a:lnTo>
                  <a:lnTo>
                    <a:pt x="1604" y="259"/>
                  </a:lnTo>
                  <a:lnTo>
                    <a:pt x="1593" y="253"/>
                  </a:lnTo>
                  <a:lnTo>
                    <a:pt x="1584" y="249"/>
                  </a:lnTo>
                  <a:lnTo>
                    <a:pt x="1573" y="244"/>
                  </a:lnTo>
                  <a:lnTo>
                    <a:pt x="1563" y="240"/>
                  </a:lnTo>
                  <a:lnTo>
                    <a:pt x="1553" y="235"/>
                  </a:lnTo>
                  <a:lnTo>
                    <a:pt x="1544" y="231"/>
                  </a:lnTo>
                  <a:lnTo>
                    <a:pt x="1524" y="224"/>
                  </a:lnTo>
                  <a:lnTo>
                    <a:pt x="1505" y="219"/>
                  </a:lnTo>
                  <a:lnTo>
                    <a:pt x="1487" y="215"/>
                  </a:lnTo>
                  <a:lnTo>
                    <a:pt x="1471" y="213"/>
                  </a:lnTo>
                  <a:lnTo>
                    <a:pt x="1436" y="216"/>
                  </a:lnTo>
                  <a:lnTo>
                    <a:pt x="1407" y="226"/>
                  </a:lnTo>
                  <a:lnTo>
                    <a:pt x="1392" y="231"/>
                  </a:lnTo>
                  <a:lnTo>
                    <a:pt x="1377" y="237"/>
                  </a:lnTo>
                  <a:lnTo>
                    <a:pt x="1362" y="244"/>
                  </a:lnTo>
                  <a:lnTo>
                    <a:pt x="1348" y="252"/>
                  </a:lnTo>
                  <a:lnTo>
                    <a:pt x="1334" y="259"/>
                  </a:lnTo>
                  <a:lnTo>
                    <a:pt x="1321" y="267"/>
                  </a:lnTo>
                  <a:lnTo>
                    <a:pt x="1307" y="277"/>
                  </a:lnTo>
                  <a:lnTo>
                    <a:pt x="1300" y="282"/>
                  </a:lnTo>
                  <a:lnTo>
                    <a:pt x="1293" y="286"/>
                  </a:lnTo>
                  <a:lnTo>
                    <a:pt x="1286" y="290"/>
                  </a:lnTo>
                  <a:lnTo>
                    <a:pt x="1279" y="296"/>
                  </a:lnTo>
                  <a:lnTo>
                    <a:pt x="1272" y="299"/>
                  </a:lnTo>
                  <a:lnTo>
                    <a:pt x="1267" y="304"/>
                  </a:lnTo>
                  <a:lnTo>
                    <a:pt x="1260" y="308"/>
                  </a:lnTo>
                  <a:lnTo>
                    <a:pt x="1254" y="313"/>
                  </a:lnTo>
                  <a:lnTo>
                    <a:pt x="1247" y="318"/>
                  </a:lnTo>
                  <a:lnTo>
                    <a:pt x="1241" y="322"/>
                  </a:lnTo>
                  <a:lnTo>
                    <a:pt x="1234" y="328"/>
                  </a:lnTo>
                  <a:lnTo>
                    <a:pt x="1228" y="332"/>
                  </a:lnTo>
                  <a:lnTo>
                    <a:pt x="1223" y="336"/>
                  </a:lnTo>
                  <a:lnTo>
                    <a:pt x="1217" y="340"/>
                  </a:lnTo>
                  <a:lnTo>
                    <a:pt x="1212" y="344"/>
                  </a:lnTo>
                  <a:lnTo>
                    <a:pt x="1206" y="350"/>
                  </a:lnTo>
                  <a:lnTo>
                    <a:pt x="1194" y="358"/>
                  </a:lnTo>
                  <a:lnTo>
                    <a:pt x="1184" y="366"/>
                  </a:lnTo>
                  <a:lnTo>
                    <a:pt x="1173" y="373"/>
                  </a:lnTo>
                  <a:lnTo>
                    <a:pt x="1163" y="380"/>
                  </a:lnTo>
                  <a:lnTo>
                    <a:pt x="1154" y="385"/>
                  </a:lnTo>
                  <a:lnTo>
                    <a:pt x="1146" y="390"/>
                  </a:lnTo>
                  <a:lnTo>
                    <a:pt x="1137" y="395"/>
                  </a:lnTo>
                  <a:lnTo>
                    <a:pt x="1121" y="402"/>
                  </a:lnTo>
                  <a:lnTo>
                    <a:pt x="1107" y="405"/>
                  </a:lnTo>
                  <a:lnTo>
                    <a:pt x="1096" y="402"/>
                  </a:lnTo>
                  <a:lnTo>
                    <a:pt x="1086" y="395"/>
                  </a:lnTo>
                  <a:lnTo>
                    <a:pt x="1077" y="373"/>
                  </a:lnTo>
                  <a:lnTo>
                    <a:pt x="1072" y="351"/>
                  </a:lnTo>
                  <a:lnTo>
                    <a:pt x="1075" y="329"/>
                  </a:lnTo>
                  <a:lnTo>
                    <a:pt x="1082" y="311"/>
                  </a:lnTo>
                  <a:lnTo>
                    <a:pt x="1092" y="293"/>
                  </a:lnTo>
                  <a:lnTo>
                    <a:pt x="1099" y="281"/>
                  </a:lnTo>
                  <a:lnTo>
                    <a:pt x="1108" y="267"/>
                  </a:lnTo>
                  <a:lnTo>
                    <a:pt x="1112" y="165"/>
                  </a:lnTo>
                  <a:lnTo>
                    <a:pt x="1088" y="145"/>
                  </a:lnTo>
                  <a:lnTo>
                    <a:pt x="1078" y="138"/>
                  </a:lnTo>
                  <a:lnTo>
                    <a:pt x="1068" y="129"/>
                  </a:lnTo>
                  <a:lnTo>
                    <a:pt x="1061" y="124"/>
                  </a:lnTo>
                  <a:lnTo>
                    <a:pt x="1056" y="121"/>
                  </a:lnTo>
                  <a:lnTo>
                    <a:pt x="1050" y="117"/>
                  </a:lnTo>
                  <a:lnTo>
                    <a:pt x="1045" y="138"/>
                  </a:lnTo>
                  <a:lnTo>
                    <a:pt x="1035" y="158"/>
                  </a:lnTo>
                  <a:lnTo>
                    <a:pt x="1028" y="169"/>
                  </a:lnTo>
                  <a:lnTo>
                    <a:pt x="1019" y="182"/>
                  </a:lnTo>
                  <a:lnTo>
                    <a:pt x="1002" y="201"/>
                  </a:lnTo>
                  <a:lnTo>
                    <a:pt x="990" y="212"/>
                  </a:lnTo>
                  <a:lnTo>
                    <a:pt x="977" y="216"/>
                  </a:lnTo>
                  <a:lnTo>
                    <a:pt x="972" y="275"/>
                  </a:lnTo>
                  <a:lnTo>
                    <a:pt x="964" y="297"/>
                  </a:lnTo>
                  <a:lnTo>
                    <a:pt x="958" y="310"/>
                  </a:lnTo>
                  <a:lnTo>
                    <a:pt x="951" y="321"/>
                  </a:lnTo>
                  <a:lnTo>
                    <a:pt x="933" y="337"/>
                  </a:lnTo>
                  <a:lnTo>
                    <a:pt x="922" y="344"/>
                  </a:lnTo>
                  <a:lnTo>
                    <a:pt x="908" y="350"/>
                  </a:lnTo>
                  <a:lnTo>
                    <a:pt x="881" y="355"/>
                  </a:lnTo>
                  <a:lnTo>
                    <a:pt x="858" y="357"/>
                  </a:lnTo>
                  <a:lnTo>
                    <a:pt x="838" y="352"/>
                  </a:lnTo>
                  <a:lnTo>
                    <a:pt x="822" y="346"/>
                  </a:lnTo>
                  <a:lnTo>
                    <a:pt x="796" y="321"/>
                  </a:lnTo>
                  <a:lnTo>
                    <a:pt x="783" y="303"/>
                  </a:lnTo>
                  <a:lnTo>
                    <a:pt x="773" y="282"/>
                  </a:lnTo>
                  <a:lnTo>
                    <a:pt x="768" y="259"/>
                  </a:lnTo>
                  <a:lnTo>
                    <a:pt x="767" y="235"/>
                  </a:lnTo>
                  <a:lnTo>
                    <a:pt x="769" y="212"/>
                  </a:lnTo>
                  <a:lnTo>
                    <a:pt x="775" y="190"/>
                  </a:lnTo>
                  <a:lnTo>
                    <a:pt x="782" y="172"/>
                  </a:lnTo>
                  <a:lnTo>
                    <a:pt x="789" y="157"/>
                  </a:lnTo>
                  <a:lnTo>
                    <a:pt x="796" y="143"/>
                  </a:lnTo>
                  <a:lnTo>
                    <a:pt x="733" y="0"/>
                  </a:lnTo>
                  <a:lnTo>
                    <a:pt x="707" y="500"/>
                  </a:lnTo>
                  <a:lnTo>
                    <a:pt x="426" y="491"/>
                  </a:lnTo>
                  <a:lnTo>
                    <a:pt x="390" y="380"/>
                  </a:lnTo>
                  <a:lnTo>
                    <a:pt x="383" y="385"/>
                  </a:lnTo>
                  <a:lnTo>
                    <a:pt x="375" y="390"/>
                  </a:lnTo>
                  <a:lnTo>
                    <a:pt x="364" y="396"/>
                  </a:lnTo>
                  <a:lnTo>
                    <a:pt x="350" y="405"/>
                  </a:lnTo>
                  <a:lnTo>
                    <a:pt x="335" y="413"/>
                  </a:lnTo>
                  <a:lnTo>
                    <a:pt x="317" y="420"/>
                  </a:lnTo>
                  <a:lnTo>
                    <a:pt x="301" y="427"/>
                  </a:lnTo>
                  <a:lnTo>
                    <a:pt x="282" y="435"/>
                  </a:lnTo>
                  <a:lnTo>
                    <a:pt x="261" y="438"/>
                  </a:lnTo>
                  <a:lnTo>
                    <a:pt x="221" y="440"/>
                  </a:lnTo>
                  <a:lnTo>
                    <a:pt x="184" y="429"/>
                  </a:lnTo>
                  <a:lnTo>
                    <a:pt x="152" y="403"/>
                  </a:lnTo>
                  <a:lnTo>
                    <a:pt x="140" y="384"/>
                  </a:lnTo>
                  <a:lnTo>
                    <a:pt x="127" y="366"/>
                  </a:lnTo>
                  <a:lnTo>
                    <a:pt x="118" y="350"/>
                  </a:lnTo>
                  <a:lnTo>
                    <a:pt x="109" y="332"/>
                  </a:lnTo>
                  <a:lnTo>
                    <a:pt x="93" y="267"/>
                  </a:lnTo>
                  <a:lnTo>
                    <a:pt x="95" y="212"/>
                  </a:lnTo>
                  <a:lnTo>
                    <a:pt x="104" y="187"/>
                  </a:lnTo>
                  <a:lnTo>
                    <a:pt x="113" y="167"/>
                  </a:lnTo>
                  <a:lnTo>
                    <a:pt x="127" y="145"/>
                  </a:lnTo>
                  <a:lnTo>
                    <a:pt x="146" y="123"/>
                  </a:lnTo>
                  <a:lnTo>
                    <a:pt x="170" y="99"/>
                  </a:lnTo>
                  <a:lnTo>
                    <a:pt x="193" y="76"/>
                  </a:lnTo>
                  <a:lnTo>
                    <a:pt x="214" y="55"/>
                  </a:lnTo>
                  <a:lnTo>
                    <a:pt x="232" y="39"/>
                  </a:lnTo>
                  <a:lnTo>
                    <a:pt x="248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5" name="Freeform 6"/>
            <p:cNvSpPr>
              <a:spLocks/>
            </p:cNvSpPr>
            <p:nvPr/>
          </p:nvSpPr>
          <p:spPr bwMode="auto">
            <a:xfrm>
              <a:off x="1251" y="3104"/>
              <a:ext cx="389" cy="88"/>
            </a:xfrm>
            <a:custGeom>
              <a:avLst/>
              <a:gdLst>
                <a:gd name="T0" fmla="*/ 0 w 1169"/>
                <a:gd name="T1" fmla="*/ 0 h 264"/>
                <a:gd name="T2" fmla="*/ 0 w 1169"/>
                <a:gd name="T3" fmla="*/ 0 h 264"/>
                <a:gd name="T4" fmla="*/ 0 w 1169"/>
                <a:gd name="T5" fmla="*/ 1 h 264"/>
                <a:gd name="T6" fmla="*/ 0 w 1169"/>
                <a:gd name="T7" fmla="*/ 1 h 264"/>
                <a:gd name="T8" fmla="*/ 0 w 1169"/>
                <a:gd name="T9" fmla="*/ 1 h 264"/>
                <a:gd name="T10" fmla="*/ 0 w 1169"/>
                <a:gd name="T11" fmla="*/ 1 h 264"/>
                <a:gd name="T12" fmla="*/ 0 w 1169"/>
                <a:gd name="T13" fmla="*/ 1 h 264"/>
                <a:gd name="T14" fmla="*/ 1 w 1169"/>
                <a:gd name="T15" fmla="*/ 1 h 264"/>
                <a:gd name="T16" fmla="*/ 1 w 1169"/>
                <a:gd name="T17" fmla="*/ 1 h 264"/>
                <a:gd name="T18" fmla="*/ 1 w 1169"/>
                <a:gd name="T19" fmla="*/ 1 h 264"/>
                <a:gd name="T20" fmla="*/ 2 w 1169"/>
                <a:gd name="T21" fmla="*/ 1 h 264"/>
                <a:gd name="T22" fmla="*/ 2 w 1169"/>
                <a:gd name="T23" fmla="*/ 1 h 264"/>
                <a:gd name="T24" fmla="*/ 3 w 1169"/>
                <a:gd name="T25" fmla="*/ 1 h 264"/>
                <a:gd name="T26" fmla="*/ 4 w 1169"/>
                <a:gd name="T27" fmla="*/ 1 h 264"/>
                <a:gd name="T28" fmla="*/ 4 w 1169"/>
                <a:gd name="T29" fmla="*/ 1 h 264"/>
                <a:gd name="T30" fmla="*/ 5 w 1169"/>
                <a:gd name="T31" fmla="*/ 1 h 264"/>
                <a:gd name="T32" fmla="*/ 5 w 1169"/>
                <a:gd name="T33" fmla="*/ 0 h 264"/>
                <a:gd name="T34" fmla="*/ 5 w 1169"/>
                <a:gd name="T35" fmla="*/ 0 h 264"/>
                <a:gd name="T36" fmla="*/ 5 w 1169"/>
                <a:gd name="T37" fmla="*/ 1 h 264"/>
                <a:gd name="T38" fmla="*/ 5 w 1169"/>
                <a:gd name="T39" fmla="*/ 1 h 264"/>
                <a:gd name="T40" fmla="*/ 4 w 1169"/>
                <a:gd name="T41" fmla="*/ 1 h 264"/>
                <a:gd name="T42" fmla="*/ 4 w 1169"/>
                <a:gd name="T43" fmla="*/ 1 h 264"/>
                <a:gd name="T44" fmla="*/ 4 w 1169"/>
                <a:gd name="T45" fmla="*/ 1 h 264"/>
                <a:gd name="T46" fmla="*/ 4 w 1169"/>
                <a:gd name="T47" fmla="*/ 1 h 264"/>
                <a:gd name="T48" fmla="*/ 2 w 1169"/>
                <a:gd name="T49" fmla="*/ 1 h 264"/>
                <a:gd name="T50" fmla="*/ 1 w 1169"/>
                <a:gd name="T51" fmla="*/ 1 h 264"/>
                <a:gd name="T52" fmla="*/ 1 w 1169"/>
                <a:gd name="T53" fmla="*/ 1 h 264"/>
                <a:gd name="T54" fmla="*/ 0 w 1169"/>
                <a:gd name="T55" fmla="*/ 1 h 264"/>
                <a:gd name="T56" fmla="*/ 0 w 1169"/>
                <a:gd name="T57" fmla="*/ 0 h 264"/>
                <a:gd name="T58" fmla="*/ 0 w 1169"/>
                <a:gd name="T59" fmla="*/ 0 h 264"/>
                <a:gd name="T60" fmla="*/ 0 w 1169"/>
                <a:gd name="T61" fmla="*/ 0 h 264"/>
                <a:gd name="T62" fmla="*/ 0 w 1169"/>
                <a:gd name="T63" fmla="*/ 0 h 264"/>
                <a:gd name="T64" fmla="*/ 0 w 1169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9"/>
                <a:gd name="T100" fmla="*/ 0 h 264"/>
                <a:gd name="T101" fmla="*/ 1169 w 1169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9" h="264">
                  <a:moveTo>
                    <a:pt x="48" y="0"/>
                  </a:moveTo>
                  <a:lnTo>
                    <a:pt x="35" y="16"/>
                  </a:lnTo>
                  <a:lnTo>
                    <a:pt x="22" y="33"/>
                  </a:lnTo>
                  <a:lnTo>
                    <a:pt x="10" y="55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9" y="139"/>
                  </a:lnTo>
                  <a:lnTo>
                    <a:pt x="15" y="154"/>
                  </a:lnTo>
                  <a:lnTo>
                    <a:pt x="29" y="168"/>
                  </a:lnTo>
                  <a:lnTo>
                    <a:pt x="33" y="170"/>
                  </a:lnTo>
                  <a:lnTo>
                    <a:pt x="39" y="176"/>
                  </a:lnTo>
                  <a:lnTo>
                    <a:pt x="54" y="181"/>
                  </a:lnTo>
                  <a:lnTo>
                    <a:pt x="72" y="188"/>
                  </a:lnTo>
                  <a:lnTo>
                    <a:pt x="97" y="195"/>
                  </a:lnTo>
                  <a:lnTo>
                    <a:pt x="123" y="201"/>
                  </a:lnTo>
                  <a:lnTo>
                    <a:pt x="153" y="207"/>
                  </a:lnTo>
                  <a:lnTo>
                    <a:pt x="186" y="213"/>
                  </a:lnTo>
                  <a:lnTo>
                    <a:pt x="224" y="218"/>
                  </a:lnTo>
                  <a:lnTo>
                    <a:pt x="262" y="224"/>
                  </a:lnTo>
                  <a:lnTo>
                    <a:pt x="303" y="229"/>
                  </a:lnTo>
                  <a:lnTo>
                    <a:pt x="346" y="234"/>
                  </a:lnTo>
                  <a:lnTo>
                    <a:pt x="392" y="238"/>
                  </a:lnTo>
                  <a:lnTo>
                    <a:pt x="437" y="243"/>
                  </a:lnTo>
                  <a:lnTo>
                    <a:pt x="484" y="246"/>
                  </a:lnTo>
                  <a:lnTo>
                    <a:pt x="579" y="253"/>
                  </a:lnTo>
                  <a:lnTo>
                    <a:pt x="673" y="258"/>
                  </a:lnTo>
                  <a:lnTo>
                    <a:pt x="765" y="261"/>
                  </a:lnTo>
                  <a:lnTo>
                    <a:pt x="930" y="264"/>
                  </a:lnTo>
                  <a:lnTo>
                    <a:pt x="1054" y="261"/>
                  </a:lnTo>
                  <a:lnTo>
                    <a:pt x="1093" y="254"/>
                  </a:lnTo>
                  <a:lnTo>
                    <a:pt x="1114" y="247"/>
                  </a:lnTo>
                  <a:lnTo>
                    <a:pt x="1147" y="207"/>
                  </a:lnTo>
                  <a:lnTo>
                    <a:pt x="1163" y="155"/>
                  </a:lnTo>
                  <a:lnTo>
                    <a:pt x="1169" y="95"/>
                  </a:lnTo>
                  <a:lnTo>
                    <a:pt x="1156" y="104"/>
                  </a:lnTo>
                  <a:lnTo>
                    <a:pt x="1150" y="110"/>
                  </a:lnTo>
                  <a:lnTo>
                    <a:pt x="1143" y="115"/>
                  </a:lnTo>
                  <a:lnTo>
                    <a:pt x="1132" y="122"/>
                  </a:lnTo>
                  <a:lnTo>
                    <a:pt x="1121" y="128"/>
                  </a:lnTo>
                  <a:lnTo>
                    <a:pt x="1107" y="134"/>
                  </a:lnTo>
                  <a:lnTo>
                    <a:pt x="1090" y="141"/>
                  </a:lnTo>
                  <a:lnTo>
                    <a:pt x="1074" y="147"/>
                  </a:lnTo>
                  <a:lnTo>
                    <a:pt x="1054" y="154"/>
                  </a:lnTo>
                  <a:lnTo>
                    <a:pt x="1032" y="159"/>
                  </a:lnTo>
                  <a:lnTo>
                    <a:pt x="1009" y="163"/>
                  </a:lnTo>
                  <a:lnTo>
                    <a:pt x="983" y="169"/>
                  </a:lnTo>
                  <a:lnTo>
                    <a:pt x="955" y="172"/>
                  </a:lnTo>
                  <a:lnTo>
                    <a:pt x="875" y="176"/>
                  </a:lnTo>
                  <a:lnTo>
                    <a:pt x="758" y="177"/>
                  </a:lnTo>
                  <a:lnTo>
                    <a:pt x="469" y="169"/>
                  </a:lnTo>
                  <a:lnTo>
                    <a:pt x="325" y="161"/>
                  </a:lnTo>
                  <a:lnTo>
                    <a:pt x="259" y="154"/>
                  </a:lnTo>
                  <a:lnTo>
                    <a:pt x="199" y="147"/>
                  </a:lnTo>
                  <a:lnTo>
                    <a:pt x="148" y="140"/>
                  </a:lnTo>
                  <a:lnTo>
                    <a:pt x="106" y="132"/>
                  </a:lnTo>
                  <a:lnTo>
                    <a:pt x="76" y="122"/>
                  </a:lnTo>
                  <a:lnTo>
                    <a:pt x="60" y="111"/>
                  </a:lnTo>
                  <a:lnTo>
                    <a:pt x="46" y="89"/>
                  </a:lnTo>
                  <a:lnTo>
                    <a:pt x="43" y="70"/>
                  </a:lnTo>
                  <a:lnTo>
                    <a:pt x="44" y="51"/>
                  </a:lnTo>
                  <a:lnTo>
                    <a:pt x="51" y="34"/>
                  </a:lnTo>
                  <a:lnTo>
                    <a:pt x="61" y="20"/>
                  </a:lnTo>
                  <a:lnTo>
                    <a:pt x="69" y="9"/>
                  </a:lnTo>
                  <a:lnTo>
                    <a:pt x="80" y="1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6" name="Freeform 7"/>
            <p:cNvSpPr>
              <a:spLocks/>
            </p:cNvSpPr>
            <p:nvPr/>
          </p:nvSpPr>
          <p:spPr bwMode="auto">
            <a:xfrm>
              <a:off x="1342" y="3170"/>
              <a:ext cx="166" cy="72"/>
            </a:xfrm>
            <a:custGeom>
              <a:avLst/>
              <a:gdLst>
                <a:gd name="T0" fmla="*/ 0 w 499"/>
                <a:gd name="T1" fmla="*/ 0 h 215"/>
                <a:gd name="T2" fmla="*/ 0 w 499"/>
                <a:gd name="T3" fmla="*/ 0 h 215"/>
                <a:gd name="T4" fmla="*/ 0 w 499"/>
                <a:gd name="T5" fmla="*/ 0 h 215"/>
                <a:gd name="T6" fmla="*/ 0 w 499"/>
                <a:gd name="T7" fmla="*/ 0 h 215"/>
                <a:gd name="T8" fmla="*/ 0 w 499"/>
                <a:gd name="T9" fmla="*/ 0 h 215"/>
                <a:gd name="T10" fmla="*/ 0 w 499"/>
                <a:gd name="T11" fmla="*/ 0 h 215"/>
                <a:gd name="T12" fmla="*/ 0 w 499"/>
                <a:gd name="T13" fmla="*/ 0 h 215"/>
                <a:gd name="T14" fmla="*/ 0 w 499"/>
                <a:gd name="T15" fmla="*/ 1 h 215"/>
                <a:gd name="T16" fmla="*/ 0 w 499"/>
                <a:gd name="T17" fmla="*/ 1 h 215"/>
                <a:gd name="T18" fmla="*/ 0 w 499"/>
                <a:gd name="T19" fmla="*/ 1 h 215"/>
                <a:gd name="T20" fmla="*/ 0 w 499"/>
                <a:gd name="T21" fmla="*/ 1 h 215"/>
                <a:gd name="T22" fmla="*/ 0 w 499"/>
                <a:gd name="T23" fmla="*/ 1 h 215"/>
                <a:gd name="T24" fmla="*/ 0 w 499"/>
                <a:gd name="T25" fmla="*/ 1 h 215"/>
                <a:gd name="T26" fmla="*/ 0 w 499"/>
                <a:gd name="T27" fmla="*/ 1 h 215"/>
                <a:gd name="T28" fmla="*/ 1 w 499"/>
                <a:gd name="T29" fmla="*/ 1 h 215"/>
                <a:gd name="T30" fmla="*/ 1 w 499"/>
                <a:gd name="T31" fmla="*/ 1 h 215"/>
                <a:gd name="T32" fmla="*/ 1 w 499"/>
                <a:gd name="T33" fmla="*/ 1 h 215"/>
                <a:gd name="T34" fmla="*/ 1 w 499"/>
                <a:gd name="T35" fmla="*/ 1 h 215"/>
                <a:gd name="T36" fmla="*/ 1 w 499"/>
                <a:gd name="T37" fmla="*/ 1 h 215"/>
                <a:gd name="T38" fmla="*/ 1 w 499"/>
                <a:gd name="T39" fmla="*/ 1 h 215"/>
                <a:gd name="T40" fmla="*/ 1 w 499"/>
                <a:gd name="T41" fmla="*/ 1 h 215"/>
                <a:gd name="T42" fmla="*/ 1 w 499"/>
                <a:gd name="T43" fmla="*/ 1 h 215"/>
                <a:gd name="T44" fmla="*/ 1 w 499"/>
                <a:gd name="T45" fmla="*/ 1 h 215"/>
                <a:gd name="T46" fmla="*/ 1 w 499"/>
                <a:gd name="T47" fmla="*/ 1 h 215"/>
                <a:gd name="T48" fmla="*/ 2 w 499"/>
                <a:gd name="T49" fmla="*/ 1 h 215"/>
                <a:gd name="T50" fmla="*/ 2 w 499"/>
                <a:gd name="T51" fmla="*/ 1 h 215"/>
                <a:gd name="T52" fmla="*/ 2 w 499"/>
                <a:gd name="T53" fmla="*/ 1 h 215"/>
                <a:gd name="T54" fmla="*/ 2 w 499"/>
                <a:gd name="T55" fmla="*/ 1 h 215"/>
                <a:gd name="T56" fmla="*/ 2 w 499"/>
                <a:gd name="T57" fmla="*/ 1 h 215"/>
                <a:gd name="T58" fmla="*/ 2 w 499"/>
                <a:gd name="T59" fmla="*/ 1 h 215"/>
                <a:gd name="T60" fmla="*/ 2 w 499"/>
                <a:gd name="T61" fmla="*/ 0 h 215"/>
                <a:gd name="T62" fmla="*/ 2 w 499"/>
                <a:gd name="T63" fmla="*/ 0 h 215"/>
                <a:gd name="T64" fmla="*/ 2 w 499"/>
                <a:gd name="T65" fmla="*/ 0 h 215"/>
                <a:gd name="T66" fmla="*/ 2 w 499"/>
                <a:gd name="T67" fmla="*/ 0 h 215"/>
                <a:gd name="T68" fmla="*/ 2 w 499"/>
                <a:gd name="T69" fmla="*/ 0 h 215"/>
                <a:gd name="T70" fmla="*/ 0 w 499"/>
                <a:gd name="T71" fmla="*/ 0 h 215"/>
                <a:gd name="T72" fmla="*/ 0 w 499"/>
                <a:gd name="T73" fmla="*/ 0 h 2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9"/>
                <a:gd name="T112" fmla="*/ 0 h 215"/>
                <a:gd name="T113" fmla="*/ 499 w 499"/>
                <a:gd name="T114" fmla="*/ 215 h 2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9" h="215">
                  <a:moveTo>
                    <a:pt x="0" y="0"/>
                  </a:moveTo>
                  <a:lnTo>
                    <a:pt x="4" y="19"/>
                  </a:lnTo>
                  <a:lnTo>
                    <a:pt x="8" y="41"/>
                  </a:lnTo>
                  <a:lnTo>
                    <a:pt x="18" y="69"/>
                  </a:lnTo>
                  <a:lnTo>
                    <a:pt x="25" y="84"/>
                  </a:lnTo>
                  <a:lnTo>
                    <a:pt x="33" y="99"/>
                  </a:lnTo>
                  <a:lnTo>
                    <a:pt x="41" y="114"/>
                  </a:lnTo>
                  <a:lnTo>
                    <a:pt x="54" y="130"/>
                  </a:lnTo>
                  <a:lnTo>
                    <a:pt x="66" y="143"/>
                  </a:lnTo>
                  <a:lnTo>
                    <a:pt x="81" y="157"/>
                  </a:lnTo>
                  <a:lnTo>
                    <a:pt x="90" y="164"/>
                  </a:lnTo>
                  <a:lnTo>
                    <a:pt x="99" y="169"/>
                  </a:lnTo>
                  <a:lnTo>
                    <a:pt x="108" y="176"/>
                  </a:lnTo>
                  <a:lnTo>
                    <a:pt x="119" y="182"/>
                  </a:lnTo>
                  <a:lnTo>
                    <a:pt x="128" y="187"/>
                  </a:lnTo>
                  <a:lnTo>
                    <a:pt x="139" y="191"/>
                  </a:lnTo>
                  <a:lnTo>
                    <a:pt x="149" y="196"/>
                  </a:lnTo>
                  <a:lnTo>
                    <a:pt x="160" y="200"/>
                  </a:lnTo>
                  <a:lnTo>
                    <a:pt x="182" y="207"/>
                  </a:lnTo>
                  <a:lnTo>
                    <a:pt x="203" y="211"/>
                  </a:lnTo>
                  <a:lnTo>
                    <a:pt x="245" y="215"/>
                  </a:lnTo>
                  <a:lnTo>
                    <a:pt x="285" y="215"/>
                  </a:lnTo>
                  <a:lnTo>
                    <a:pt x="324" y="209"/>
                  </a:lnTo>
                  <a:lnTo>
                    <a:pt x="357" y="201"/>
                  </a:lnTo>
                  <a:lnTo>
                    <a:pt x="372" y="197"/>
                  </a:lnTo>
                  <a:lnTo>
                    <a:pt x="386" y="191"/>
                  </a:lnTo>
                  <a:lnTo>
                    <a:pt x="397" y="185"/>
                  </a:lnTo>
                  <a:lnTo>
                    <a:pt x="408" y="178"/>
                  </a:lnTo>
                  <a:lnTo>
                    <a:pt x="426" y="161"/>
                  </a:lnTo>
                  <a:lnTo>
                    <a:pt x="444" y="141"/>
                  </a:lnTo>
                  <a:lnTo>
                    <a:pt x="459" y="117"/>
                  </a:lnTo>
                  <a:lnTo>
                    <a:pt x="471" y="92"/>
                  </a:lnTo>
                  <a:lnTo>
                    <a:pt x="484" y="70"/>
                  </a:lnTo>
                  <a:lnTo>
                    <a:pt x="492" y="52"/>
                  </a:lnTo>
                  <a:lnTo>
                    <a:pt x="499" y="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7" name="Freeform 8"/>
            <p:cNvSpPr>
              <a:spLocks/>
            </p:cNvSpPr>
            <p:nvPr/>
          </p:nvSpPr>
          <p:spPr bwMode="auto">
            <a:xfrm>
              <a:off x="1495" y="2913"/>
              <a:ext cx="730" cy="192"/>
            </a:xfrm>
            <a:custGeom>
              <a:avLst/>
              <a:gdLst>
                <a:gd name="T0" fmla="*/ 0 w 2189"/>
                <a:gd name="T1" fmla="*/ 1 h 575"/>
                <a:gd name="T2" fmla="*/ 0 w 2189"/>
                <a:gd name="T3" fmla="*/ 1 h 575"/>
                <a:gd name="T4" fmla="*/ 0 w 2189"/>
                <a:gd name="T5" fmla="*/ 1 h 575"/>
                <a:gd name="T6" fmla="*/ 0 w 2189"/>
                <a:gd name="T7" fmla="*/ 1 h 575"/>
                <a:gd name="T8" fmla="*/ 1 w 2189"/>
                <a:gd name="T9" fmla="*/ 1 h 575"/>
                <a:gd name="T10" fmla="*/ 1 w 2189"/>
                <a:gd name="T11" fmla="*/ 1 h 575"/>
                <a:gd name="T12" fmla="*/ 1 w 2189"/>
                <a:gd name="T13" fmla="*/ 1 h 575"/>
                <a:gd name="T14" fmla="*/ 1 w 2189"/>
                <a:gd name="T15" fmla="*/ 1 h 575"/>
                <a:gd name="T16" fmla="*/ 1 w 2189"/>
                <a:gd name="T17" fmla="*/ 2 h 575"/>
                <a:gd name="T18" fmla="*/ 1 w 2189"/>
                <a:gd name="T19" fmla="*/ 2 h 575"/>
                <a:gd name="T20" fmla="*/ 1 w 2189"/>
                <a:gd name="T21" fmla="*/ 1 h 575"/>
                <a:gd name="T22" fmla="*/ 1 w 2189"/>
                <a:gd name="T23" fmla="*/ 1 h 575"/>
                <a:gd name="T24" fmla="*/ 1 w 2189"/>
                <a:gd name="T25" fmla="*/ 1 h 575"/>
                <a:gd name="T26" fmla="*/ 1 w 2189"/>
                <a:gd name="T27" fmla="*/ 1 h 575"/>
                <a:gd name="T28" fmla="*/ 1 w 2189"/>
                <a:gd name="T29" fmla="*/ 1 h 575"/>
                <a:gd name="T30" fmla="*/ 1 w 2189"/>
                <a:gd name="T31" fmla="*/ 1 h 575"/>
                <a:gd name="T32" fmla="*/ 1 w 2189"/>
                <a:gd name="T33" fmla="*/ 1 h 575"/>
                <a:gd name="T34" fmla="*/ 1 w 2189"/>
                <a:gd name="T35" fmla="*/ 1 h 575"/>
                <a:gd name="T36" fmla="*/ 1 w 2189"/>
                <a:gd name="T37" fmla="*/ 1 h 575"/>
                <a:gd name="T38" fmla="*/ 1 w 2189"/>
                <a:gd name="T39" fmla="*/ 1 h 575"/>
                <a:gd name="T40" fmla="*/ 1 w 2189"/>
                <a:gd name="T41" fmla="*/ 1 h 575"/>
                <a:gd name="T42" fmla="*/ 1 w 2189"/>
                <a:gd name="T43" fmla="*/ 1 h 575"/>
                <a:gd name="T44" fmla="*/ 1 w 2189"/>
                <a:gd name="T45" fmla="*/ 1 h 575"/>
                <a:gd name="T46" fmla="*/ 2 w 2189"/>
                <a:gd name="T47" fmla="*/ 1 h 575"/>
                <a:gd name="T48" fmla="*/ 2 w 2189"/>
                <a:gd name="T49" fmla="*/ 1 h 575"/>
                <a:gd name="T50" fmla="*/ 2 w 2189"/>
                <a:gd name="T51" fmla="*/ 1 h 575"/>
                <a:gd name="T52" fmla="*/ 2 w 2189"/>
                <a:gd name="T53" fmla="*/ 1 h 575"/>
                <a:gd name="T54" fmla="*/ 2 w 2189"/>
                <a:gd name="T55" fmla="*/ 1 h 575"/>
                <a:gd name="T56" fmla="*/ 2 w 2189"/>
                <a:gd name="T57" fmla="*/ 1 h 575"/>
                <a:gd name="T58" fmla="*/ 2 w 2189"/>
                <a:gd name="T59" fmla="*/ 1 h 575"/>
                <a:gd name="T60" fmla="*/ 3 w 2189"/>
                <a:gd name="T61" fmla="*/ 1 h 575"/>
                <a:gd name="T62" fmla="*/ 3 w 2189"/>
                <a:gd name="T63" fmla="*/ 1 h 575"/>
                <a:gd name="T64" fmla="*/ 4 w 2189"/>
                <a:gd name="T65" fmla="*/ 1 h 575"/>
                <a:gd name="T66" fmla="*/ 4 w 2189"/>
                <a:gd name="T67" fmla="*/ 1 h 575"/>
                <a:gd name="T68" fmla="*/ 4 w 2189"/>
                <a:gd name="T69" fmla="*/ 1 h 575"/>
                <a:gd name="T70" fmla="*/ 4 w 2189"/>
                <a:gd name="T71" fmla="*/ 1 h 575"/>
                <a:gd name="T72" fmla="*/ 4 w 2189"/>
                <a:gd name="T73" fmla="*/ 1 h 575"/>
                <a:gd name="T74" fmla="*/ 4 w 2189"/>
                <a:gd name="T75" fmla="*/ 1 h 575"/>
                <a:gd name="T76" fmla="*/ 4 w 2189"/>
                <a:gd name="T77" fmla="*/ 1 h 575"/>
                <a:gd name="T78" fmla="*/ 4 w 2189"/>
                <a:gd name="T79" fmla="*/ 1 h 575"/>
                <a:gd name="T80" fmla="*/ 4 w 2189"/>
                <a:gd name="T81" fmla="*/ 1 h 575"/>
                <a:gd name="T82" fmla="*/ 5 w 2189"/>
                <a:gd name="T83" fmla="*/ 2 h 575"/>
                <a:gd name="T84" fmla="*/ 5 w 2189"/>
                <a:gd name="T85" fmla="*/ 2 h 575"/>
                <a:gd name="T86" fmla="*/ 5 w 2189"/>
                <a:gd name="T87" fmla="*/ 2 h 575"/>
                <a:gd name="T88" fmla="*/ 5 w 2189"/>
                <a:gd name="T89" fmla="*/ 2 h 575"/>
                <a:gd name="T90" fmla="*/ 5 w 2189"/>
                <a:gd name="T91" fmla="*/ 2 h 575"/>
                <a:gd name="T92" fmla="*/ 5 w 2189"/>
                <a:gd name="T93" fmla="*/ 2 h 575"/>
                <a:gd name="T94" fmla="*/ 5 w 2189"/>
                <a:gd name="T95" fmla="*/ 2 h 575"/>
                <a:gd name="T96" fmla="*/ 8 w 2189"/>
                <a:gd name="T97" fmla="*/ 2 h 575"/>
                <a:gd name="T98" fmla="*/ 7 w 2189"/>
                <a:gd name="T99" fmla="*/ 2 h 575"/>
                <a:gd name="T100" fmla="*/ 8 w 2189"/>
                <a:gd name="T101" fmla="*/ 1 h 575"/>
                <a:gd name="T102" fmla="*/ 8 w 2189"/>
                <a:gd name="T103" fmla="*/ 1 h 575"/>
                <a:gd name="T104" fmla="*/ 8 w 2189"/>
                <a:gd name="T105" fmla="*/ 1 h 575"/>
                <a:gd name="T106" fmla="*/ 8 w 2189"/>
                <a:gd name="T107" fmla="*/ 1 h 575"/>
                <a:gd name="T108" fmla="*/ 8 w 2189"/>
                <a:gd name="T109" fmla="*/ 1 h 575"/>
                <a:gd name="T110" fmla="*/ 8 w 2189"/>
                <a:gd name="T111" fmla="*/ 1 h 575"/>
                <a:gd name="T112" fmla="*/ 8 w 2189"/>
                <a:gd name="T113" fmla="*/ 1 h 575"/>
                <a:gd name="T114" fmla="*/ 8 w 2189"/>
                <a:gd name="T115" fmla="*/ 0 h 575"/>
                <a:gd name="T116" fmla="*/ 8 w 2189"/>
                <a:gd name="T117" fmla="*/ 0 h 575"/>
                <a:gd name="T118" fmla="*/ 9 w 2189"/>
                <a:gd name="T119" fmla="*/ 0 h 575"/>
                <a:gd name="T120" fmla="*/ 9 w 2189"/>
                <a:gd name="T121" fmla="*/ 0 h 575"/>
                <a:gd name="T122" fmla="*/ 0 w 2189"/>
                <a:gd name="T123" fmla="*/ 0 h 575"/>
                <a:gd name="T124" fmla="*/ 0 w 2189"/>
                <a:gd name="T125" fmla="*/ 1 h 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9"/>
                <a:gd name="T190" fmla="*/ 0 h 575"/>
                <a:gd name="T191" fmla="*/ 2189 w 2189"/>
                <a:gd name="T192" fmla="*/ 575 h 5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9" h="575">
                  <a:moveTo>
                    <a:pt x="33" y="273"/>
                  </a:moveTo>
                  <a:lnTo>
                    <a:pt x="42" y="266"/>
                  </a:lnTo>
                  <a:lnTo>
                    <a:pt x="51" y="258"/>
                  </a:lnTo>
                  <a:lnTo>
                    <a:pt x="57" y="252"/>
                  </a:lnTo>
                  <a:lnTo>
                    <a:pt x="64" y="249"/>
                  </a:lnTo>
                  <a:lnTo>
                    <a:pt x="71" y="245"/>
                  </a:lnTo>
                  <a:lnTo>
                    <a:pt x="79" y="242"/>
                  </a:lnTo>
                  <a:lnTo>
                    <a:pt x="95" y="237"/>
                  </a:lnTo>
                  <a:lnTo>
                    <a:pt x="115" y="235"/>
                  </a:lnTo>
                  <a:lnTo>
                    <a:pt x="135" y="240"/>
                  </a:lnTo>
                  <a:lnTo>
                    <a:pt x="155" y="248"/>
                  </a:lnTo>
                  <a:lnTo>
                    <a:pt x="166" y="253"/>
                  </a:lnTo>
                  <a:lnTo>
                    <a:pt x="174" y="259"/>
                  </a:lnTo>
                  <a:lnTo>
                    <a:pt x="206" y="284"/>
                  </a:lnTo>
                  <a:lnTo>
                    <a:pt x="225" y="311"/>
                  </a:lnTo>
                  <a:lnTo>
                    <a:pt x="232" y="335"/>
                  </a:lnTo>
                  <a:lnTo>
                    <a:pt x="237" y="396"/>
                  </a:lnTo>
                  <a:lnTo>
                    <a:pt x="244" y="438"/>
                  </a:lnTo>
                  <a:lnTo>
                    <a:pt x="251" y="430"/>
                  </a:lnTo>
                  <a:lnTo>
                    <a:pt x="269" y="406"/>
                  </a:lnTo>
                  <a:lnTo>
                    <a:pt x="281" y="374"/>
                  </a:lnTo>
                  <a:lnTo>
                    <a:pt x="284" y="341"/>
                  </a:lnTo>
                  <a:lnTo>
                    <a:pt x="280" y="324"/>
                  </a:lnTo>
                  <a:lnTo>
                    <a:pt x="273" y="307"/>
                  </a:lnTo>
                  <a:lnTo>
                    <a:pt x="266" y="292"/>
                  </a:lnTo>
                  <a:lnTo>
                    <a:pt x="257" y="278"/>
                  </a:lnTo>
                  <a:lnTo>
                    <a:pt x="248" y="264"/>
                  </a:lnTo>
                  <a:lnTo>
                    <a:pt x="239" y="252"/>
                  </a:lnTo>
                  <a:lnTo>
                    <a:pt x="221" y="235"/>
                  </a:lnTo>
                  <a:lnTo>
                    <a:pt x="210" y="229"/>
                  </a:lnTo>
                  <a:lnTo>
                    <a:pt x="197" y="223"/>
                  </a:lnTo>
                  <a:lnTo>
                    <a:pt x="184" y="218"/>
                  </a:lnTo>
                  <a:lnTo>
                    <a:pt x="170" y="212"/>
                  </a:lnTo>
                  <a:lnTo>
                    <a:pt x="146" y="205"/>
                  </a:lnTo>
                  <a:lnTo>
                    <a:pt x="137" y="204"/>
                  </a:lnTo>
                  <a:lnTo>
                    <a:pt x="149" y="200"/>
                  </a:lnTo>
                  <a:lnTo>
                    <a:pt x="179" y="194"/>
                  </a:lnTo>
                  <a:lnTo>
                    <a:pt x="221" y="193"/>
                  </a:lnTo>
                  <a:lnTo>
                    <a:pt x="266" y="200"/>
                  </a:lnTo>
                  <a:lnTo>
                    <a:pt x="287" y="208"/>
                  </a:lnTo>
                  <a:lnTo>
                    <a:pt x="304" y="216"/>
                  </a:lnTo>
                  <a:lnTo>
                    <a:pt x="317" y="224"/>
                  </a:lnTo>
                  <a:lnTo>
                    <a:pt x="328" y="231"/>
                  </a:lnTo>
                  <a:lnTo>
                    <a:pt x="345" y="249"/>
                  </a:lnTo>
                  <a:lnTo>
                    <a:pt x="350" y="245"/>
                  </a:lnTo>
                  <a:lnTo>
                    <a:pt x="357" y="241"/>
                  </a:lnTo>
                  <a:lnTo>
                    <a:pt x="367" y="234"/>
                  </a:lnTo>
                  <a:lnTo>
                    <a:pt x="378" y="227"/>
                  </a:lnTo>
                  <a:lnTo>
                    <a:pt x="393" y="219"/>
                  </a:lnTo>
                  <a:lnTo>
                    <a:pt x="400" y="215"/>
                  </a:lnTo>
                  <a:lnTo>
                    <a:pt x="410" y="211"/>
                  </a:lnTo>
                  <a:lnTo>
                    <a:pt x="418" y="205"/>
                  </a:lnTo>
                  <a:lnTo>
                    <a:pt x="428" y="202"/>
                  </a:lnTo>
                  <a:lnTo>
                    <a:pt x="437" y="197"/>
                  </a:lnTo>
                  <a:lnTo>
                    <a:pt x="447" y="193"/>
                  </a:lnTo>
                  <a:lnTo>
                    <a:pt x="458" y="190"/>
                  </a:lnTo>
                  <a:lnTo>
                    <a:pt x="470" y="185"/>
                  </a:lnTo>
                  <a:lnTo>
                    <a:pt x="492" y="178"/>
                  </a:lnTo>
                  <a:lnTo>
                    <a:pt x="518" y="172"/>
                  </a:lnTo>
                  <a:lnTo>
                    <a:pt x="545" y="167"/>
                  </a:lnTo>
                  <a:lnTo>
                    <a:pt x="572" y="164"/>
                  </a:lnTo>
                  <a:lnTo>
                    <a:pt x="630" y="163"/>
                  </a:lnTo>
                  <a:lnTo>
                    <a:pt x="800" y="175"/>
                  </a:lnTo>
                  <a:lnTo>
                    <a:pt x="831" y="185"/>
                  </a:lnTo>
                  <a:lnTo>
                    <a:pt x="848" y="190"/>
                  </a:lnTo>
                  <a:lnTo>
                    <a:pt x="866" y="198"/>
                  </a:lnTo>
                  <a:lnTo>
                    <a:pt x="875" y="202"/>
                  </a:lnTo>
                  <a:lnTo>
                    <a:pt x="884" y="208"/>
                  </a:lnTo>
                  <a:lnTo>
                    <a:pt x="895" y="212"/>
                  </a:lnTo>
                  <a:lnTo>
                    <a:pt x="904" y="219"/>
                  </a:lnTo>
                  <a:lnTo>
                    <a:pt x="917" y="224"/>
                  </a:lnTo>
                  <a:lnTo>
                    <a:pt x="926" y="231"/>
                  </a:lnTo>
                  <a:lnTo>
                    <a:pt x="940" y="238"/>
                  </a:lnTo>
                  <a:lnTo>
                    <a:pt x="953" y="246"/>
                  </a:lnTo>
                  <a:lnTo>
                    <a:pt x="966" y="256"/>
                  </a:lnTo>
                  <a:lnTo>
                    <a:pt x="973" y="260"/>
                  </a:lnTo>
                  <a:lnTo>
                    <a:pt x="980" y="266"/>
                  </a:lnTo>
                  <a:lnTo>
                    <a:pt x="1006" y="286"/>
                  </a:lnTo>
                  <a:lnTo>
                    <a:pt x="1032" y="311"/>
                  </a:lnTo>
                  <a:lnTo>
                    <a:pt x="1059" y="335"/>
                  </a:lnTo>
                  <a:lnTo>
                    <a:pt x="1072" y="350"/>
                  </a:lnTo>
                  <a:lnTo>
                    <a:pt x="1085" y="363"/>
                  </a:lnTo>
                  <a:lnTo>
                    <a:pt x="1097" y="376"/>
                  </a:lnTo>
                  <a:lnTo>
                    <a:pt x="1110" y="390"/>
                  </a:lnTo>
                  <a:lnTo>
                    <a:pt x="1122" y="403"/>
                  </a:lnTo>
                  <a:lnTo>
                    <a:pt x="1133" y="419"/>
                  </a:lnTo>
                  <a:lnTo>
                    <a:pt x="1144" y="432"/>
                  </a:lnTo>
                  <a:lnTo>
                    <a:pt x="1155" y="445"/>
                  </a:lnTo>
                  <a:lnTo>
                    <a:pt x="1166" y="458"/>
                  </a:lnTo>
                  <a:lnTo>
                    <a:pt x="1176" y="472"/>
                  </a:lnTo>
                  <a:lnTo>
                    <a:pt x="1195" y="496"/>
                  </a:lnTo>
                  <a:lnTo>
                    <a:pt x="1212" y="518"/>
                  </a:lnTo>
                  <a:lnTo>
                    <a:pt x="1225" y="538"/>
                  </a:lnTo>
                  <a:lnTo>
                    <a:pt x="1236" y="553"/>
                  </a:lnTo>
                  <a:lnTo>
                    <a:pt x="1246" y="566"/>
                  </a:lnTo>
                  <a:lnTo>
                    <a:pt x="1253" y="575"/>
                  </a:lnTo>
                  <a:lnTo>
                    <a:pt x="1839" y="533"/>
                  </a:lnTo>
                  <a:lnTo>
                    <a:pt x="1830" y="502"/>
                  </a:lnTo>
                  <a:lnTo>
                    <a:pt x="1818" y="431"/>
                  </a:lnTo>
                  <a:lnTo>
                    <a:pt x="1819" y="384"/>
                  </a:lnTo>
                  <a:lnTo>
                    <a:pt x="1829" y="336"/>
                  </a:lnTo>
                  <a:lnTo>
                    <a:pt x="1837" y="313"/>
                  </a:lnTo>
                  <a:lnTo>
                    <a:pt x="1843" y="300"/>
                  </a:lnTo>
                  <a:lnTo>
                    <a:pt x="1850" y="289"/>
                  </a:lnTo>
                  <a:lnTo>
                    <a:pt x="1857" y="277"/>
                  </a:lnTo>
                  <a:lnTo>
                    <a:pt x="1865" y="266"/>
                  </a:lnTo>
                  <a:lnTo>
                    <a:pt x="1884" y="244"/>
                  </a:lnTo>
                  <a:lnTo>
                    <a:pt x="1903" y="222"/>
                  </a:lnTo>
                  <a:lnTo>
                    <a:pt x="1920" y="205"/>
                  </a:lnTo>
                  <a:lnTo>
                    <a:pt x="1935" y="189"/>
                  </a:lnTo>
                  <a:lnTo>
                    <a:pt x="1947" y="175"/>
                  </a:lnTo>
                  <a:lnTo>
                    <a:pt x="1968" y="152"/>
                  </a:lnTo>
                  <a:lnTo>
                    <a:pt x="1986" y="135"/>
                  </a:lnTo>
                  <a:lnTo>
                    <a:pt x="2000" y="124"/>
                  </a:lnTo>
                  <a:lnTo>
                    <a:pt x="2008" y="120"/>
                  </a:lnTo>
                  <a:lnTo>
                    <a:pt x="2016" y="116"/>
                  </a:lnTo>
                  <a:lnTo>
                    <a:pt x="2036" y="110"/>
                  </a:lnTo>
                  <a:lnTo>
                    <a:pt x="2062" y="106"/>
                  </a:lnTo>
                  <a:lnTo>
                    <a:pt x="2116" y="102"/>
                  </a:lnTo>
                  <a:lnTo>
                    <a:pt x="2156" y="99"/>
                  </a:lnTo>
                  <a:lnTo>
                    <a:pt x="2189" y="99"/>
                  </a:lnTo>
                  <a:lnTo>
                    <a:pt x="2088" y="0"/>
                  </a:lnTo>
                  <a:lnTo>
                    <a:pt x="1232" y="17"/>
                  </a:lnTo>
                  <a:lnTo>
                    <a:pt x="0" y="94"/>
                  </a:lnTo>
                  <a:lnTo>
                    <a:pt x="33" y="27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8" name="Freeform 9"/>
            <p:cNvSpPr>
              <a:spLocks/>
            </p:cNvSpPr>
            <p:nvPr/>
          </p:nvSpPr>
          <p:spPr bwMode="auto">
            <a:xfrm>
              <a:off x="1303" y="2984"/>
              <a:ext cx="80" cy="85"/>
            </a:xfrm>
            <a:custGeom>
              <a:avLst/>
              <a:gdLst>
                <a:gd name="T0" fmla="*/ 0 w 240"/>
                <a:gd name="T1" fmla="*/ 1 h 255"/>
                <a:gd name="T2" fmla="*/ 0 w 240"/>
                <a:gd name="T3" fmla="*/ 1 h 255"/>
                <a:gd name="T4" fmla="*/ 0 w 240"/>
                <a:gd name="T5" fmla="*/ 1 h 255"/>
                <a:gd name="T6" fmla="*/ 0 w 240"/>
                <a:gd name="T7" fmla="*/ 1 h 255"/>
                <a:gd name="T8" fmla="*/ 0 w 240"/>
                <a:gd name="T9" fmla="*/ 0 h 255"/>
                <a:gd name="T10" fmla="*/ 0 w 240"/>
                <a:gd name="T11" fmla="*/ 0 h 255"/>
                <a:gd name="T12" fmla="*/ 0 w 240"/>
                <a:gd name="T13" fmla="*/ 0 h 255"/>
                <a:gd name="T14" fmla="*/ 0 w 240"/>
                <a:gd name="T15" fmla="*/ 0 h 255"/>
                <a:gd name="T16" fmla="*/ 0 w 240"/>
                <a:gd name="T17" fmla="*/ 0 h 255"/>
                <a:gd name="T18" fmla="*/ 0 w 240"/>
                <a:gd name="T19" fmla="*/ 0 h 255"/>
                <a:gd name="T20" fmla="*/ 0 w 240"/>
                <a:gd name="T21" fmla="*/ 0 h 255"/>
                <a:gd name="T22" fmla="*/ 0 w 240"/>
                <a:gd name="T23" fmla="*/ 0 h 255"/>
                <a:gd name="T24" fmla="*/ 0 w 240"/>
                <a:gd name="T25" fmla="*/ 0 h 255"/>
                <a:gd name="T26" fmla="*/ 0 w 240"/>
                <a:gd name="T27" fmla="*/ 0 h 255"/>
                <a:gd name="T28" fmla="*/ 0 w 240"/>
                <a:gd name="T29" fmla="*/ 0 h 255"/>
                <a:gd name="T30" fmla="*/ 1 w 240"/>
                <a:gd name="T31" fmla="*/ 0 h 255"/>
                <a:gd name="T32" fmla="*/ 1 w 240"/>
                <a:gd name="T33" fmla="*/ 0 h 255"/>
                <a:gd name="T34" fmla="*/ 1 w 240"/>
                <a:gd name="T35" fmla="*/ 0 h 255"/>
                <a:gd name="T36" fmla="*/ 1 w 240"/>
                <a:gd name="T37" fmla="*/ 0 h 255"/>
                <a:gd name="T38" fmla="*/ 1 w 240"/>
                <a:gd name="T39" fmla="*/ 0 h 255"/>
                <a:gd name="T40" fmla="*/ 1 w 240"/>
                <a:gd name="T41" fmla="*/ 0 h 255"/>
                <a:gd name="T42" fmla="*/ 1 w 240"/>
                <a:gd name="T43" fmla="*/ 0 h 255"/>
                <a:gd name="T44" fmla="*/ 1 w 240"/>
                <a:gd name="T45" fmla="*/ 1 h 255"/>
                <a:gd name="T46" fmla="*/ 1 w 240"/>
                <a:gd name="T47" fmla="*/ 1 h 255"/>
                <a:gd name="T48" fmla="*/ 1 w 240"/>
                <a:gd name="T49" fmla="*/ 1 h 255"/>
                <a:gd name="T50" fmla="*/ 1 w 240"/>
                <a:gd name="T51" fmla="*/ 1 h 255"/>
                <a:gd name="T52" fmla="*/ 1 w 240"/>
                <a:gd name="T53" fmla="*/ 1 h 255"/>
                <a:gd name="T54" fmla="*/ 1 w 240"/>
                <a:gd name="T55" fmla="*/ 1 h 255"/>
                <a:gd name="T56" fmla="*/ 1 w 240"/>
                <a:gd name="T57" fmla="*/ 1 h 255"/>
                <a:gd name="T58" fmla="*/ 1 w 240"/>
                <a:gd name="T59" fmla="*/ 1 h 255"/>
                <a:gd name="T60" fmla="*/ 1 w 240"/>
                <a:gd name="T61" fmla="*/ 1 h 255"/>
                <a:gd name="T62" fmla="*/ 1 w 240"/>
                <a:gd name="T63" fmla="*/ 1 h 255"/>
                <a:gd name="T64" fmla="*/ 0 w 240"/>
                <a:gd name="T65" fmla="*/ 1 h 255"/>
                <a:gd name="T66" fmla="*/ 0 w 240"/>
                <a:gd name="T67" fmla="*/ 1 h 255"/>
                <a:gd name="T68" fmla="*/ 0 w 240"/>
                <a:gd name="T69" fmla="*/ 1 h 255"/>
                <a:gd name="T70" fmla="*/ 1 w 240"/>
                <a:gd name="T71" fmla="*/ 1 h 255"/>
                <a:gd name="T72" fmla="*/ 1 w 240"/>
                <a:gd name="T73" fmla="*/ 1 h 255"/>
                <a:gd name="T74" fmla="*/ 1 w 240"/>
                <a:gd name="T75" fmla="*/ 0 h 255"/>
                <a:gd name="T76" fmla="*/ 1 w 240"/>
                <a:gd name="T77" fmla="*/ 0 h 255"/>
                <a:gd name="T78" fmla="*/ 1 w 240"/>
                <a:gd name="T79" fmla="*/ 0 h 255"/>
                <a:gd name="T80" fmla="*/ 1 w 240"/>
                <a:gd name="T81" fmla="*/ 0 h 255"/>
                <a:gd name="T82" fmla="*/ 1 w 240"/>
                <a:gd name="T83" fmla="*/ 0 h 255"/>
                <a:gd name="T84" fmla="*/ 1 w 240"/>
                <a:gd name="T85" fmla="*/ 0 h 255"/>
                <a:gd name="T86" fmla="*/ 0 w 240"/>
                <a:gd name="T87" fmla="*/ 0 h 255"/>
                <a:gd name="T88" fmla="*/ 0 w 240"/>
                <a:gd name="T89" fmla="*/ 0 h 255"/>
                <a:gd name="T90" fmla="*/ 0 w 240"/>
                <a:gd name="T91" fmla="*/ 0 h 255"/>
                <a:gd name="T92" fmla="*/ 0 w 240"/>
                <a:gd name="T93" fmla="*/ 0 h 255"/>
                <a:gd name="T94" fmla="*/ 0 w 240"/>
                <a:gd name="T95" fmla="*/ 0 h 255"/>
                <a:gd name="T96" fmla="*/ 0 w 240"/>
                <a:gd name="T97" fmla="*/ 1 h 255"/>
                <a:gd name="T98" fmla="*/ 0 w 240"/>
                <a:gd name="T99" fmla="*/ 1 h 255"/>
                <a:gd name="T100" fmla="*/ 0 w 240"/>
                <a:gd name="T101" fmla="*/ 1 h 255"/>
                <a:gd name="T102" fmla="*/ 0 w 240"/>
                <a:gd name="T103" fmla="*/ 1 h 255"/>
                <a:gd name="T104" fmla="*/ 0 w 240"/>
                <a:gd name="T105" fmla="*/ 1 h 255"/>
                <a:gd name="T106" fmla="*/ 0 w 240"/>
                <a:gd name="T107" fmla="*/ 1 h 255"/>
                <a:gd name="T108" fmla="*/ 0 w 240"/>
                <a:gd name="T109" fmla="*/ 1 h 2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"/>
                <a:gd name="T166" fmla="*/ 0 h 255"/>
                <a:gd name="T167" fmla="*/ 240 w 240"/>
                <a:gd name="T168" fmla="*/ 255 h 2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" h="255">
                  <a:moveTo>
                    <a:pt x="43" y="237"/>
                  </a:moveTo>
                  <a:lnTo>
                    <a:pt x="36" y="229"/>
                  </a:lnTo>
                  <a:lnTo>
                    <a:pt x="21" y="204"/>
                  </a:lnTo>
                  <a:lnTo>
                    <a:pt x="7" y="168"/>
                  </a:lnTo>
                  <a:lnTo>
                    <a:pt x="0" y="121"/>
                  </a:lnTo>
                  <a:lnTo>
                    <a:pt x="4" y="96"/>
                  </a:lnTo>
                  <a:lnTo>
                    <a:pt x="13" y="73"/>
                  </a:lnTo>
                  <a:lnTo>
                    <a:pt x="20" y="62"/>
                  </a:lnTo>
                  <a:lnTo>
                    <a:pt x="25" y="52"/>
                  </a:lnTo>
                  <a:lnTo>
                    <a:pt x="40" y="33"/>
                  </a:lnTo>
                  <a:lnTo>
                    <a:pt x="61" y="18"/>
                  </a:lnTo>
                  <a:lnTo>
                    <a:pt x="71" y="12"/>
                  </a:lnTo>
                  <a:lnTo>
                    <a:pt x="82" y="8"/>
                  </a:lnTo>
                  <a:lnTo>
                    <a:pt x="93" y="3"/>
                  </a:lnTo>
                  <a:lnTo>
                    <a:pt x="105" y="0"/>
                  </a:lnTo>
                  <a:lnTo>
                    <a:pt x="129" y="0"/>
                  </a:lnTo>
                  <a:lnTo>
                    <a:pt x="175" y="8"/>
                  </a:lnTo>
                  <a:lnTo>
                    <a:pt x="193" y="18"/>
                  </a:lnTo>
                  <a:lnTo>
                    <a:pt x="202" y="23"/>
                  </a:lnTo>
                  <a:lnTo>
                    <a:pt x="208" y="29"/>
                  </a:lnTo>
                  <a:lnTo>
                    <a:pt x="230" y="54"/>
                  </a:lnTo>
                  <a:lnTo>
                    <a:pt x="239" y="77"/>
                  </a:lnTo>
                  <a:lnTo>
                    <a:pt x="240" y="149"/>
                  </a:lnTo>
                  <a:lnTo>
                    <a:pt x="239" y="198"/>
                  </a:lnTo>
                  <a:lnTo>
                    <a:pt x="230" y="207"/>
                  </a:lnTo>
                  <a:lnTo>
                    <a:pt x="206" y="224"/>
                  </a:lnTo>
                  <a:lnTo>
                    <a:pt x="197" y="230"/>
                  </a:lnTo>
                  <a:lnTo>
                    <a:pt x="191" y="235"/>
                  </a:lnTo>
                  <a:lnTo>
                    <a:pt x="182" y="240"/>
                  </a:lnTo>
                  <a:lnTo>
                    <a:pt x="175" y="245"/>
                  </a:lnTo>
                  <a:lnTo>
                    <a:pt x="163" y="252"/>
                  </a:lnTo>
                  <a:lnTo>
                    <a:pt x="149" y="255"/>
                  </a:lnTo>
                  <a:lnTo>
                    <a:pt x="102" y="253"/>
                  </a:lnTo>
                  <a:lnTo>
                    <a:pt x="79" y="249"/>
                  </a:lnTo>
                  <a:lnTo>
                    <a:pt x="82" y="224"/>
                  </a:lnTo>
                  <a:lnTo>
                    <a:pt x="166" y="165"/>
                  </a:lnTo>
                  <a:lnTo>
                    <a:pt x="175" y="123"/>
                  </a:lnTo>
                  <a:lnTo>
                    <a:pt x="174" y="84"/>
                  </a:lnTo>
                  <a:lnTo>
                    <a:pt x="168" y="70"/>
                  </a:lnTo>
                  <a:lnTo>
                    <a:pt x="159" y="58"/>
                  </a:lnTo>
                  <a:lnTo>
                    <a:pt x="153" y="54"/>
                  </a:lnTo>
                  <a:lnTo>
                    <a:pt x="148" y="50"/>
                  </a:lnTo>
                  <a:lnTo>
                    <a:pt x="133" y="46"/>
                  </a:lnTo>
                  <a:lnTo>
                    <a:pt x="101" y="43"/>
                  </a:lnTo>
                  <a:lnTo>
                    <a:pt x="75" y="47"/>
                  </a:lnTo>
                  <a:lnTo>
                    <a:pt x="53" y="62"/>
                  </a:lnTo>
                  <a:lnTo>
                    <a:pt x="36" y="84"/>
                  </a:lnTo>
                  <a:lnTo>
                    <a:pt x="33" y="117"/>
                  </a:lnTo>
                  <a:lnTo>
                    <a:pt x="36" y="135"/>
                  </a:lnTo>
                  <a:lnTo>
                    <a:pt x="42" y="153"/>
                  </a:lnTo>
                  <a:lnTo>
                    <a:pt x="49" y="168"/>
                  </a:lnTo>
                  <a:lnTo>
                    <a:pt x="55" y="182"/>
                  </a:lnTo>
                  <a:lnTo>
                    <a:pt x="61" y="193"/>
                  </a:lnTo>
                  <a:lnTo>
                    <a:pt x="43" y="2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9" name="Freeform 10"/>
            <p:cNvSpPr>
              <a:spLocks/>
            </p:cNvSpPr>
            <p:nvPr/>
          </p:nvSpPr>
          <p:spPr bwMode="auto">
            <a:xfrm>
              <a:off x="1314" y="3044"/>
              <a:ext cx="28" cy="26"/>
            </a:xfrm>
            <a:custGeom>
              <a:avLst/>
              <a:gdLst>
                <a:gd name="T0" fmla="*/ 0 w 84"/>
                <a:gd name="T1" fmla="*/ 0 h 79"/>
                <a:gd name="T2" fmla="*/ 0 w 84"/>
                <a:gd name="T3" fmla="*/ 0 h 79"/>
                <a:gd name="T4" fmla="*/ 0 w 84"/>
                <a:gd name="T5" fmla="*/ 0 h 79"/>
                <a:gd name="T6" fmla="*/ 0 w 84"/>
                <a:gd name="T7" fmla="*/ 0 h 79"/>
                <a:gd name="T8" fmla="*/ 0 w 84"/>
                <a:gd name="T9" fmla="*/ 0 h 79"/>
                <a:gd name="T10" fmla="*/ 0 w 84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9"/>
                <a:gd name="T20" fmla="*/ 84 w 84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9">
                  <a:moveTo>
                    <a:pt x="5" y="0"/>
                  </a:moveTo>
                  <a:lnTo>
                    <a:pt x="84" y="49"/>
                  </a:lnTo>
                  <a:lnTo>
                    <a:pt x="62" y="79"/>
                  </a:lnTo>
                  <a:lnTo>
                    <a:pt x="0" y="4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0" name="Freeform 11"/>
            <p:cNvSpPr>
              <a:spLocks/>
            </p:cNvSpPr>
            <p:nvPr/>
          </p:nvSpPr>
          <p:spPr bwMode="auto">
            <a:xfrm>
              <a:off x="1662" y="2786"/>
              <a:ext cx="247" cy="117"/>
            </a:xfrm>
            <a:custGeom>
              <a:avLst/>
              <a:gdLst>
                <a:gd name="T0" fmla="*/ 0 w 742"/>
                <a:gd name="T1" fmla="*/ 1 h 352"/>
                <a:gd name="T2" fmla="*/ 0 w 742"/>
                <a:gd name="T3" fmla="*/ 0 h 352"/>
                <a:gd name="T4" fmla="*/ 3 w 742"/>
                <a:gd name="T5" fmla="*/ 0 h 352"/>
                <a:gd name="T6" fmla="*/ 3 w 742"/>
                <a:gd name="T7" fmla="*/ 0 h 352"/>
                <a:gd name="T8" fmla="*/ 3 w 742"/>
                <a:gd name="T9" fmla="*/ 0 h 352"/>
                <a:gd name="T10" fmla="*/ 3 w 742"/>
                <a:gd name="T11" fmla="*/ 0 h 352"/>
                <a:gd name="T12" fmla="*/ 3 w 742"/>
                <a:gd name="T13" fmla="*/ 1 h 352"/>
                <a:gd name="T14" fmla="*/ 3 w 742"/>
                <a:gd name="T15" fmla="*/ 1 h 352"/>
                <a:gd name="T16" fmla="*/ 3 w 742"/>
                <a:gd name="T17" fmla="*/ 1 h 352"/>
                <a:gd name="T18" fmla="*/ 3 w 742"/>
                <a:gd name="T19" fmla="*/ 1 h 352"/>
                <a:gd name="T20" fmla="*/ 3 w 742"/>
                <a:gd name="T21" fmla="*/ 1 h 352"/>
                <a:gd name="T22" fmla="*/ 3 w 742"/>
                <a:gd name="T23" fmla="*/ 1 h 352"/>
                <a:gd name="T24" fmla="*/ 3 w 742"/>
                <a:gd name="T25" fmla="*/ 1 h 352"/>
                <a:gd name="T26" fmla="*/ 3 w 742"/>
                <a:gd name="T27" fmla="*/ 1 h 352"/>
                <a:gd name="T28" fmla="*/ 3 w 742"/>
                <a:gd name="T29" fmla="*/ 1 h 352"/>
                <a:gd name="T30" fmla="*/ 3 w 742"/>
                <a:gd name="T31" fmla="*/ 1 h 352"/>
                <a:gd name="T32" fmla="*/ 3 w 742"/>
                <a:gd name="T33" fmla="*/ 1 h 352"/>
                <a:gd name="T34" fmla="*/ 3 w 742"/>
                <a:gd name="T35" fmla="*/ 1 h 352"/>
                <a:gd name="T36" fmla="*/ 3 w 742"/>
                <a:gd name="T37" fmla="*/ 1 h 352"/>
                <a:gd name="T38" fmla="*/ 3 w 742"/>
                <a:gd name="T39" fmla="*/ 1 h 352"/>
                <a:gd name="T40" fmla="*/ 2 w 742"/>
                <a:gd name="T41" fmla="*/ 1 h 352"/>
                <a:gd name="T42" fmla="*/ 2 w 742"/>
                <a:gd name="T43" fmla="*/ 1 h 352"/>
                <a:gd name="T44" fmla="*/ 2 w 742"/>
                <a:gd name="T45" fmla="*/ 1 h 352"/>
                <a:gd name="T46" fmla="*/ 2 w 742"/>
                <a:gd name="T47" fmla="*/ 1 h 352"/>
                <a:gd name="T48" fmla="*/ 2 w 742"/>
                <a:gd name="T49" fmla="*/ 1 h 352"/>
                <a:gd name="T50" fmla="*/ 2 w 742"/>
                <a:gd name="T51" fmla="*/ 1 h 352"/>
                <a:gd name="T52" fmla="*/ 2 w 742"/>
                <a:gd name="T53" fmla="*/ 1 h 352"/>
                <a:gd name="T54" fmla="*/ 2 w 742"/>
                <a:gd name="T55" fmla="*/ 1 h 352"/>
                <a:gd name="T56" fmla="*/ 2 w 742"/>
                <a:gd name="T57" fmla="*/ 1 h 352"/>
                <a:gd name="T58" fmla="*/ 2 w 742"/>
                <a:gd name="T59" fmla="*/ 1 h 352"/>
                <a:gd name="T60" fmla="*/ 2 w 742"/>
                <a:gd name="T61" fmla="*/ 1 h 352"/>
                <a:gd name="T62" fmla="*/ 2 w 742"/>
                <a:gd name="T63" fmla="*/ 1 h 352"/>
                <a:gd name="T64" fmla="*/ 1 w 742"/>
                <a:gd name="T65" fmla="*/ 1 h 352"/>
                <a:gd name="T66" fmla="*/ 1 w 742"/>
                <a:gd name="T67" fmla="*/ 1 h 352"/>
                <a:gd name="T68" fmla="*/ 1 w 742"/>
                <a:gd name="T69" fmla="*/ 1 h 352"/>
                <a:gd name="T70" fmla="*/ 0 w 742"/>
                <a:gd name="T71" fmla="*/ 1 h 352"/>
                <a:gd name="T72" fmla="*/ 0 w 742"/>
                <a:gd name="T73" fmla="*/ 1 h 352"/>
                <a:gd name="T74" fmla="*/ 0 w 742"/>
                <a:gd name="T75" fmla="*/ 1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2"/>
                <a:gd name="T115" fmla="*/ 0 h 352"/>
                <a:gd name="T116" fmla="*/ 742 w 742"/>
                <a:gd name="T117" fmla="*/ 352 h 3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2" h="352">
                  <a:moveTo>
                    <a:pt x="0" y="250"/>
                  </a:moveTo>
                  <a:lnTo>
                    <a:pt x="75" y="0"/>
                  </a:lnTo>
                  <a:lnTo>
                    <a:pt x="676" y="32"/>
                  </a:lnTo>
                  <a:lnTo>
                    <a:pt x="689" y="47"/>
                  </a:lnTo>
                  <a:lnTo>
                    <a:pt x="702" y="66"/>
                  </a:lnTo>
                  <a:lnTo>
                    <a:pt x="716" y="88"/>
                  </a:lnTo>
                  <a:lnTo>
                    <a:pt x="738" y="147"/>
                  </a:lnTo>
                  <a:lnTo>
                    <a:pt x="742" y="182"/>
                  </a:lnTo>
                  <a:lnTo>
                    <a:pt x="741" y="215"/>
                  </a:lnTo>
                  <a:lnTo>
                    <a:pt x="733" y="249"/>
                  </a:lnTo>
                  <a:lnTo>
                    <a:pt x="722" y="277"/>
                  </a:lnTo>
                  <a:lnTo>
                    <a:pt x="716" y="289"/>
                  </a:lnTo>
                  <a:lnTo>
                    <a:pt x="711" y="300"/>
                  </a:lnTo>
                  <a:lnTo>
                    <a:pt x="698" y="319"/>
                  </a:lnTo>
                  <a:lnTo>
                    <a:pt x="684" y="334"/>
                  </a:lnTo>
                  <a:lnTo>
                    <a:pt x="678" y="341"/>
                  </a:lnTo>
                  <a:lnTo>
                    <a:pt x="671" y="345"/>
                  </a:lnTo>
                  <a:lnTo>
                    <a:pt x="657" y="351"/>
                  </a:lnTo>
                  <a:lnTo>
                    <a:pt x="642" y="352"/>
                  </a:lnTo>
                  <a:lnTo>
                    <a:pt x="621" y="350"/>
                  </a:lnTo>
                  <a:lnTo>
                    <a:pt x="607" y="344"/>
                  </a:lnTo>
                  <a:lnTo>
                    <a:pt x="591" y="340"/>
                  </a:lnTo>
                  <a:lnTo>
                    <a:pt x="571" y="333"/>
                  </a:lnTo>
                  <a:lnTo>
                    <a:pt x="551" y="326"/>
                  </a:lnTo>
                  <a:lnTo>
                    <a:pt x="529" y="319"/>
                  </a:lnTo>
                  <a:lnTo>
                    <a:pt x="507" y="311"/>
                  </a:lnTo>
                  <a:lnTo>
                    <a:pt x="483" y="304"/>
                  </a:lnTo>
                  <a:lnTo>
                    <a:pt x="458" y="296"/>
                  </a:lnTo>
                  <a:lnTo>
                    <a:pt x="435" y="289"/>
                  </a:lnTo>
                  <a:lnTo>
                    <a:pt x="413" y="282"/>
                  </a:lnTo>
                  <a:lnTo>
                    <a:pt x="388" y="277"/>
                  </a:lnTo>
                  <a:lnTo>
                    <a:pt x="367" y="272"/>
                  </a:lnTo>
                  <a:lnTo>
                    <a:pt x="328" y="268"/>
                  </a:lnTo>
                  <a:lnTo>
                    <a:pt x="235" y="264"/>
                  </a:lnTo>
                  <a:lnTo>
                    <a:pt x="126" y="257"/>
                  </a:lnTo>
                  <a:lnTo>
                    <a:pt x="38" y="252"/>
                  </a:lnTo>
                  <a:lnTo>
                    <a:pt x="0" y="25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1" name="Freeform 12"/>
            <p:cNvSpPr>
              <a:spLocks/>
            </p:cNvSpPr>
            <p:nvPr/>
          </p:nvSpPr>
          <p:spPr bwMode="auto">
            <a:xfrm>
              <a:off x="1628" y="2736"/>
              <a:ext cx="596" cy="210"/>
            </a:xfrm>
            <a:custGeom>
              <a:avLst/>
              <a:gdLst>
                <a:gd name="T0" fmla="*/ 0 w 1788"/>
                <a:gd name="T1" fmla="*/ 2 h 629"/>
                <a:gd name="T2" fmla="*/ 0 w 1788"/>
                <a:gd name="T3" fmla="*/ 1 h 629"/>
                <a:gd name="T4" fmla="*/ 0 w 1788"/>
                <a:gd name="T5" fmla="*/ 1 h 629"/>
                <a:gd name="T6" fmla="*/ 0 w 1788"/>
                <a:gd name="T7" fmla="*/ 1 h 629"/>
                <a:gd name="T8" fmla="*/ 1 w 1788"/>
                <a:gd name="T9" fmla="*/ 1 h 629"/>
                <a:gd name="T10" fmla="*/ 1 w 1788"/>
                <a:gd name="T11" fmla="*/ 1 h 629"/>
                <a:gd name="T12" fmla="*/ 1 w 1788"/>
                <a:gd name="T13" fmla="*/ 0 h 629"/>
                <a:gd name="T14" fmla="*/ 1 w 1788"/>
                <a:gd name="T15" fmla="*/ 0 h 629"/>
                <a:gd name="T16" fmla="*/ 1 w 1788"/>
                <a:gd name="T17" fmla="*/ 0 h 629"/>
                <a:gd name="T18" fmla="*/ 6 w 1788"/>
                <a:gd name="T19" fmla="*/ 0 h 629"/>
                <a:gd name="T20" fmla="*/ 6 w 1788"/>
                <a:gd name="T21" fmla="*/ 1 h 629"/>
                <a:gd name="T22" fmla="*/ 7 w 1788"/>
                <a:gd name="T23" fmla="*/ 1 h 629"/>
                <a:gd name="T24" fmla="*/ 7 w 1788"/>
                <a:gd name="T25" fmla="*/ 1 h 629"/>
                <a:gd name="T26" fmla="*/ 7 w 1788"/>
                <a:gd name="T27" fmla="*/ 1 h 629"/>
                <a:gd name="T28" fmla="*/ 7 w 1788"/>
                <a:gd name="T29" fmla="*/ 1 h 629"/>
                <a:gd name="T30" fmla="*/ 7 w 1788"/>
                <a:gd name="T31" fmla="*/ 2 h 629"/>
                <a:gd name="T32" fmla="*/ 7 w 1788"/>
                <a:gd name="T33" fmla="*/ 1 h 629"/>
                <a:gd name="T34" fmla="*/ 7 w 1788"/>
                <a:gd name="T35" fmla="*/ 1 h 629"/>
                <a:gd name="T36" fmla="*/ 7 w 1788"/>
                <a:gd name="T37" fmla="*/ 1 h 629"/>
                <a:gd name="T38" fmla="*/ 6 w 1788"/>
                <a:gd name="T39" fmla="*/ 1 h 629"/>
                <a:gd name="T40" fmla="*/ 6 w 1788"/>
                <a:gd name="T41" fmla="*/ 1 h 629"/>
                <a:gd name="T42" fmla="*/ 6 w 1788"/>
                <a:gd name="T43" fmla="*/ 1 h 629"/>
                <a:gd name="T44" fmla="*/ 6 w 1788"/>
                <a:gd name="T45" fmla="*/ 1 h 629"/>
                <a:gd name="T46" fmla="*/ 5 w 1788"/>
                <a:gd name="T47" fmla="*/ 1 h 629"/>
                <a:gd name="T48" fmla="*/ 4 w 1788"/>
                <a:gd name="T49" fmla="*/ 1 h 629"/>
                <a:gd name="T50" fmla="*/ 4 w 1788"/>
                <a:gd name="T51" fmla="*/ 1 h 629"/>
                <a:gd name="T52" fmla="*/ 4 w 1788"/>
                <a:gd name="T53" fmla="*/ 1 h 629"/>
                <a:gd name="T54" fmla="*/ 4 w 1788"/>
                <a:gd name="T55" fmla="*/ 1 h 629"/>
                <a:gd name="T56" fmla="*/ 5 w 1788"/>
                <a:gd name="T57" fmla="*/ 1 h 629"/>
                <a:gd name="T58" fmla="*/ 6 w 1788"/>
                <a:gd name="T59" fmla="*/ 1 h 629"/>
                <a:gd name="T60" fmla="*/ 6 w 1788"/>
                <a:gd name="T61" fmla="*/ 1 h 629"/>
                <a:gd name="T62" fmla="*/ 6 w 1788"/>
                <a:gd name="T63" fmla="*/ 1 h 629"/>
                <a:gd name="T64" fmla="*/ 6 w 1788"/>
                <a:gd name="T65" fmla="*/ 1 h 629"/>
                <a:gd name="T66" fmla="*/ 7 w 1788"/>
                <a:gd name="T67" fmla="*/ 2 h 629"/>
                <a:gd name="T68" fmla="*/ 7 w 1788"/>
                <a:gd name="T69" fmla="*/ 2 h 629"/>
                <a:gd name="T70" fmla="*/ 7 w 1788"/>
                <a:gd name="T71" fmla="*/ 2 h 629"/>
                <a:gd name="T72" fmla="*/ 7 w 1788"/>
                <a:gd name="T73" fmla="*/ 1 h 629"/>
                <a:gd name="T74" fmla="*/ 7 w 1788"/>
                <a:gd name="T75" fmla="*/ 1 h 629"/>
                <a:gd name="T76" fmla="*/ 7 w 1788"/>
                <a:gd name="T77" fmla="*/ 1 h 629"/>
                <a:gd name="T78" fmla="*/ 7 w 1788"/>
                <a:gd name="T79" fmla="*/ 1 h 629"/>
                <a:gd name="T80" fmla="*/ 7 w 1788"/>
                <a:gd name="T81" fmla="*/ 0 h 629"/>
                <a:gd name="T82" fmla="*/ 7 w 1788"/>
                <a:gd name="T83" fmla="*/ 0 h 629"/>
                <a:gd name="T84" fmla="*/ 6 w 1788"/>
                <a:gd name="T85" fmla="*/ 0 h 629"/>
                <a:gd name="T86" fmla="*/ 6 w 1788"/>
                <a:gd name="T87" fmla="*/ 0 h 629"/>
                <a:gd name="T88" fmla="*/ 6 w 1788"/>
                <a:gd name="T89" fmla="*/ 0 h 629"/>
                <a:gd name="T90" fmla="*/ 5 w 1788"/>
                <a:gd name="T91" fmla="*/ 0 h 629"/>
                <a:gd name="T92" fmla="*/ 4 w 1788"/>
                <a:gd name="T93" fmla="*/ 0 h 629"/>
                <a:gd name="T94" fmla="*/ 4 w 1788"/>
                <a:gd name="T95" fmla="*/ 0 h 629"/>
                <a:gd name="T96" fmla="*/ 2 w 1788"/>
                <a:gd name="T97" fmla="*/ 0 h 629"/>
                <a:gd name="T98" fmla="*/ 1 w 1788"/>
                <a:gd name="T99" fmla="*/ 0 h 629"/>
                <a:gd name="T100" fmla="*/ 1 w 1788"/>
                <a:gd name="T101" fmla="*/ 0 h 629"/>
                <a:gd name="T102" fmla="*/ 1 w 1788"/>
                <a:gd name="T103" fmla="*/ 0 h 629"/>
                <a:gd name="T104" fmla="*/ 0 w 1788"/>
                <a:gd name="T105" fmla="*/ 1 h 629"/>
                <a:gd name="T106" fmla="*/ 0 w 1788"/>
                <a:gd name="T107" fmla="*/ 2 h 6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8"/>
                <a:gd name="T163" fmla="*/ 0 h 629"/>
                <a:gd name="T164" fmla="*/ 1788 w 1788"/>
                <a:gd name="T165" fmla="*/ 629 h 6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8" h="629">
                  <a:moveTo>
                    <a:pt x="31" y="407"/>
                  </a:moveTo>
                  <a:lnTo>
                    <a:pt x="35" y="396"/>
                  </a:lnTo>
                  <a:lnTo>
                    <a:pt x="48" y="366"/>
                  </a:lnTo>
                  <a:lnTo>
                    <a:pt x="57" y="345"/>
                  </a:lnTo>
                  <a:lnTo>
                    <a:pt x="67" y="322"/>
                  </a:lnTo>
                  <a:lnTo>
                    <a:pt x="73" y="308"/>
                  </a:lnTo>
                  <a:lnTo>
                    <a:pt x="78" y="296"/>
                  </a:lnTo>
                  <a:lnTo>
                    <a:pt x="84" y="283"/>
                  </a:lnTo>
                  <a:lnTo>
                    <a:pt x="89" y="270"/>
                  </a:lnTo>
                  <a:lnTo>
                    <a:pt x="96" y="256"/>
                  </a:lnTo>
                  <a:lnTo>
                    <a:pt x="102" y="242"/>
                  </a:lnTo>
                  <a:lnTo>
                    <a:pt x="107" y="230"/>
                  </a:lnTo>
                  <a:lnTo>
                    <a:pt x="113" y="217"/>
                  </a:lnTo>
                  <a:lnTo>
                    <a:pt x="119" y="204"/>
                  </a:lnTo>
                  <a:lnTo>
                    <a:pt x="126" y="191"/>
                  </a:lnTo>
                  <a:lnTo>
                    <a:pt x="137" y="169"/>
                  </a:lnTo>
                  <a:lnTo>
                    <a:pt x="147" y="149"/>
                  </a:lnTo>
                  <a:lnTo>
                    <a:pt x="157" y="131"/>
                  </a:lnTo>
                  <a:lnTo>
                    <a:pt x="166" y="118"/>
                  </a:lnTo>
                  <a:lnTo>
                    <a:pt x="173" y="110"/>
                  </a:lnTo>
                  <a:lnTo>
                    <a:pt x="180" y="105"/>
                  </a:lnTo>
                  <a:lnTo>
                    <a:pt x="193" y="100"/>
                  </a:lnTo>
                  <a:lnTo>
                    <a:pt x="206" y="95"/>
                  </a:lnTo>
                  <a:lnTo>
                    <a:pt x="223" y="92"/>
                  </a:lnTo>
                  <a:lnTo>
                    <a:pt x="261" y="85"/>
                  </a:lnTo>
                  <a:lnTo>
                    <a:pt x="301" y="80"/>
                  </a:lnTo>
                  <a:lnTo>
                    <a:pt x="343" y="74"/>
                  </a:lnTo>
                  <a:lnTo>
                    <a:pt x="376" y="72"/>
                  </a:lnTo>
                  <a:lnTo>
                    <a:pt x="409" y="69"/>
                  </a:lnTo>
                  <a:lnTo>
                    <a:pt x="1526" y="102"/>
                  </a:lnTo>
                  <a:lnTo>
                    <a:pt x="1547" y="109"/>
                  </a:lnTo>
                  <a:lnTo>
                    <a:pt x="1566" y="118"/>
                  </a:lnTo>
                  <a:lnTo>
                    <a:pt x="1577" y="122"/>
                  </a:lnTo>
                  <a:lnTo>
                    <a:pt x="1587" y="128"/>
                  </a:lnTo>
                  <a:lnTo>
                    <a:pt x="1595" y="133"/>
                  </a:lnTo>
                  <a:lnTo>
                    <a:pt x="1604" y="140"/>
                  </a:lnTo>
                  <a:lnTo>
                    <a:pt x="1638" y="168"/>
                  </a:lnTo>
                  <a:lnTo>
                    <a:pt x="1653" y="183"/>
                  </a:lnTo>
                  <a:lnTo>
                    <a:pt x="1667" y="198"/>
                  </a:lnTo>
                  <a:lnTo>
                    <a:pt x="1679" y="213"/>
                  </a:lnTo>
                  <a:lnTo>
                    <a:pt x="1690" y="228"/>
                  </a:lnTo>
                  <a:lnTo>
                    <a:pt x="1701" y="244"/>
                  </a:lnTo>
                  <a:lnTo>
                    <a:pt x="1708" y="259"/>
                  </a:lnTo>
                  <a:lnTo>
                    <a:pt x="1725" y="304"/>
                  </a:lnTo>
                  <a:lnTo>
                    <a:pt x="1722" y="334"/>
                  </a:lnTo>
                  <a:lnTo>
                    <a:pt x="1715" y="359"/>
                  </a:lnTo>
                  <a:lnTo>
                    <a:pt x="1707" y="374"/>
                  </a:lnTo>
                  <a:lnTo>
                    <a:pt x="1703" y="380"/>
                  </a:lnTo>
                  <a:lnTo>
                    <a:pt x="1701" y="373"/>
                  </a:lnTo>
                  <a:lnTo>
                    <a:pt x="1693" y="356"/>
                  </a:lnTo>
                  <a:lnTo>
                    <a:pt x="1688" y="345"/>
                  </a:lnTo>
                  <a:lnTo>
                    <a:pt x="1679" y="332"/>
                  </a:lnTo>
                  <a:lnTo>
                    <a:pt x="1670" y="318"/>
                  </a:lnTo>
                  <a:lnTo>
                    <a:pt x="1660" y="303"/>
                  </a:lnTo>
                  <a:lnTo>
                    <a:pt x="1648" y="288"/>
                  </a:lnTo>
                  <a:lnTo>
                    <a:pt x="1634" y="272"/>
                  </a:lnTo>
                  <a:lnTo>
                    <a:pt x="1620" y="257"/>
                  </a:lnTo>
                  <a:lnTo>
                    <a:pt x="1602" y="242"/>
                  </a:lnTo>
                  <a:lnTo>
                    <a:pt x="1586" y="228"/>
                  </a:lnTo>
                  <a:lnTo>
                    <a:pt x="1575" y="223"/>
                  </a:lnTo>
                  <a:lnTo>
                    <a:pt x="1565" y="216"/>
                  </a:lnTo>
                  <a:lnTo>
                    <a:pt x="1554" y="209"/>
                  </a:lnTo>
                  <a:lnTo>
                    <a:pt x="1544" y="205"/>
                  </a:lnTo>
                  <a:lnTo>
                    <a:pt x="1533" y="201"/>
                  </a:lnTo>
                  <a:lnTo>
                    <a:pt x="1521" y="195"/>
                  </a:lnTo>
                  <a:lnTo>
                    <a:pt x="1496" y="187"/>
                  </a:lnTo>
                  <a:lnTo>
                    <a:pt x="1469" y="182"/>
                  </a:lnTo>
                  <a:lnTo>
                    <a:pt x="1438" y="175"/>
                  </a:lnTo>
                  <a:lnTo>
                    <a:pt x="1408" y="171"/>
                  </a:lnTo>
                  <a:lnTo>
                    <a:pt x="1378" y="165"/>
                  </a:lnTo>
                  <a:lnTo>
                    <a:pt x="1345" y="161"/>
                  </a:lnTo>
                  <a:lnTo>
                    <a:pt x="1277" y="155"/>
                  </a:lnTo>
                  <a:lnTo>
                    <a:pt x="1214" y="151"/>
                  </a:lnTo>
                  <a:lnTo>
                    <a:pt x="1156" y="150"/>
                  </a:lnTo>
                  <a:lnTo>
                    <a:pt x="1063" y="155"/>
                  </a:lnTo>
                  <a:lnTo>
                    <a:pt x="1032" y="162"/>
                  </a:lnTo>
                  <a:lnTo>
                    <a:pt x="1001" y="168"/>
                  </a:lnTo>
                  <a:lnTo>
                    <a:pt x="974" y="173"/>
                  </a:lnTo>
                  <a:lnTo>
                    <a:pt x="949" y="179"/>
                  </a:lnTo>
                  <a:lnTo>
                    <a:pt x="915" y="187"/>
                  </a:lnTo>
                  <a:lnTo>
                    <a:pt x="901" y="190"/>
                  </a:lnTo>
                  <a:lnTo>
                    <a:pt x="884" y="590"/>
                  </a:lnTo>
                  <a:lnTo>
                    <a:pt x="970" y="578"/>
                  </a:lnTo>
                  <a:lnTo>
                    <a:pt x="975" y="246"/>
                  </a:lnTo>
                  <a:lnTo>
                    <a:pt x="993" y="244"/>
                  </a:lnTo>
                  <a:lnTo>
                    <a:pt x="1040" y="238"/>
                  </a:lnTo>
                  <a:lnTo>
                    <a:pt x="1110" y="233"/>
                  </a:lnTo>
                  <a:lnTo>
                    <a:pt x="1193" y="227"/>
                  </a:lnTo>
                  <a:lnTo>
                    <a:pt x="1280" y="226"/>
                  </a:lnTo>
                  <a:lnTo>
                    <a:pt x="1364" y="230"/>
                  </a:lnTo>
                  <a:lnTo>
                    <a:pt x="1437" y="241"/>
                  </a:lnTo>
                  <a:lnTo>
                    <a:pt x="1466" y="249"/>
                  </a:lnTo>
                  <a:lnTo>
                    <a:pt x="1480" y="255"/>
                  </a:lnTo>
                  <a:lnTo>
                    <a:pt x="1491" y="263"/>
                  </a:lnTo>
                  <a:lnTo>
                    <a:pt x="1499" y="268"/>
                  </a:lnTo>
                  <a:lnTo>
                    <a:pt x="1508" y="274"/>
                  </a:lnTo>
                  <a:lnTo>
                    <a:pt x="1518" y="281"/>
                  </a:lnTo>
                  <a:lnTo>
                    <a:pt x="1526" y="286"/>
                  </a:lnTo>
                  <a:lnTo>
                    <a:pt x="1554" y="308"/>
                  </a:lnTo>
                  <a:lnTo>
                    <a:pt x="1575" y="330"/>
                  </a:lnTo>
                  <a:lnTo>
                    <a:pt x="1588" y="350"/>
                  </a:lnTo>
                  <a:lnTo>
                    <a:pt x="1604" y="391"/>
                  </a:lnTo>
                  <a:lnTo>
                    <a:pt x="1606" y="439"/>
                  </a:lnTo>
                  <a:lnTo>
                    <a:pt x="1599" y="534"/>
                  </a:lnTo>
                  <a:lnTo>
                    <a:pt x="1594" y="577"/>
                  </a:lnTo>
                  <a:lnTo>
                    <a:pt x="1780" y="629"/>
                  </a:lnTo>
                  <a:lnTo>
                    <a:pt x="1788" y="491"/>
                  </a:lnTo>
                  <a:lnTo>
                    <a:pt x="1787" y="377"/>
                  </a:lnTo>
                  <a:lnTo>
                    <a:pt x="1781" y="325"/>
                  </a:lnTo>
                  <a:lnTo>
                    <a:pt x="1772" y="283"/>
                  </a:lnTo>
                  <a:lnTo>
                    <a:pt x="1765" y="266"/>
                  </a:lnTo>
                  <a:lnTo>
                    <a:pt x="1757" y="248"/>
                  </a:lnTo>
                  <a:lnTo>
                    <a:pt x="1746" y="231"/>
                  </a:lnTo>
                  <a:lnTo>
                    <a:pt x="1733" y="213"/>
                  </a:lnTo>
                  <a:lnTo>
                    <a:pt x="1719" y="197"/>
                  </a:lnTo>
                  <a:lnTo>
                    <a:pt x="1704" y="182"/>
                  </a:lnTo>
                  <a:lnTo>
                    <a:pt x="1689" y="167"/>
                  </a:lnTo>
                  <a:lnTo>
                    <a:pt x="1671" y="153"/>
                  </a:lnTo>
                  <a:lnTo>
                    <a:pt x="1655" y="139"/>
                  </a:lnTo>
                  <a:lnTo>
                    <a:pt x="1646" y="133"/>
                  </a:lnTo>
                  <a:lnTo>
                    <a:pt x="1637" y="125"/>
                  </a:lnTo>
                  <a:lnTo>
                    <a:pt x="1628" y="120"/>
                  </a:lnTo>
                  <a:lnTo>
                    <a:pt x="1620" y="114"/>
                  </a:lnTo>
                  <a:lnTo>
                    <a:pt x="1610" y="110"/>
                  </a:lnTo>
                  <a:lnTo>
                    <a:pt x="1601" y="103"/>
                  </a:lnTo>
                  <a:lnTo>
                    <a:pt x="1594" y="99"/>
                  </a:lnTo>
                  <a:lnTo>
                    <a:pt x="1584" y="95"/>
                  </a:lnTo>
                  <a:lnTo>
                    <a:pt x="1576" y="89"/>
                  </a:lnTo>
                  <a:lnTo>
                    <a:pt x="1568" y="87"/>
                  </a:lnTo>
                  <a:lnTo>
                    <a:pt x="1553" y="80"/>
                  </a:lnTo>
                  <a:lnTo>
                    <a:pt x="1536" y="73"/>
                  </a:lnTo>
                  <a:lnTo>
                    <a:pt x="1517" y="67"/>
                  </a:lnTo>
                  <a:lnTo>
                    <a:pt x="1489" y="62"/>
                  </a:lnTo>
                  <a:lnTo>
                    <a:pt x="1452" y="56"/>
                  </a:lnTo>
                  <a:lnTo>
                    <a:pt x="1411" y="50"/>
                  </a:lnTo>
                  <a:lnTo>
                    <a:pt x="1362" y="43"/>
                  </a:lnTo>
                  <a:lnTo>
                    <a:pt x="1310" y="37"/>
                  </a:lnTo>
                  <a:lnTo>
                    <a:pt x="1255" y="32"/>
                  </a:lnTo>
                  <a:lnTo>
                    <a:pt x="1196" y="25"/>
                  </a:lnTo>
                  <a:lnTo>
                    <a:pt x="1136" y="19"/>
                  </a:lnTo>
                  <a:lnTo>
                    <a:pt x="1077" y="14"/>
                  </a:lnTo>
                  <a:lnTo>
                    <a:pt x="1019" y="10"/>
                  </a:lnTo>
                  <a:lnTo>
                    <a:pt x="961" y="6"/>
                  </a:lnTo>
                  <a:lnTo>
                    <a:pt x="858" y="1"/>
                  </a:lnTo>
                  <a:lnTo>
                    <a:pt x="775" y="0"/>
                  </a:lnTo>
                  <a:lnTo>
                    <a:pt x="621" y="6"/>
                  </a:lnTo>
                  <a:lnTo>
                    <a:pt x="456" y="17"/>
                  </a:lnTo>
                  <a:lnTo>
                    <a:pt x="377" y="22"/>
                  </a:lnTo>
                  <a:lnTo>
                    <a:pt x="308" y="29"/>
                  </a:lnTo>
                  <a:lnTo>
                    <a:pt x="250" y="37"/>
                  </a:lnTo>
                  <a:lnTo>
                    <a:pt x="208" y="47"/>
                  </a:lnTo>
                  <a:lnTo>
                    <a:pt x="193" y="51"/>
                  </a:lnTo>
                  <a:lnTo>
                    <a:pt x="177" y="58"/>
                  </a:lnTo>
                  <a:lnTo>
                    <a:pt x="164" y="65"/>
                  </a:lnTo>
                  <a:lnTo>
                    <a:pt x="150" y="73"/>
                  </a:lnTo>
                  <a:lnTo>
                    <a:pt x="126" y="91"/>
                  </a:lnTo>
                  <a:lnTo>
                    <a:pt x="108" y="110"/>
                  </a:lnTo>
                  <a:lnTo>
                    <a:pt x="93" y="125"/>
                  </a:lnTo>
                  <a:lnTo>
                    <a:pt x="84" y="140"/>
                  </a:lnTo>
                  <a:lnTo>
                    <a:pt x="75" y="154"/>
                  </a:lnTo>
                  <a:lnTo>
                    <a:pt x="0" y="416"/>
                  </a:lnTo>
                  <a:lnTo>
                    <a:pt x="31" y="40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2" name="Freeform 13"/>
            <p:cNvSpPr>
              <a:spLocks/>
            </p:cNvSpPr>
            <p:nvPr/>
          </p:nvSpPr>
          <p:spPr bwMode="auto">
            <a:xfrm>
              <a:off x="2029" y="2790"/>
              <a:ext cx="33" cy="137"/>
            </a:xfrm>
            <a:custGeom>
              <a:avLst/>
              <a:gdLst>
                <a:gd name="T0" fmla="*/ 0 w 99"/>
                <a:gd name="T1" fmla="*/ 0 h 410"/>
                <a:gd name="T2" fmla="*/ 0 w 99"/>
                <a:gd name="T3" fmla="*/ 2 h 410"/>
                <a:gd name="T4" fmla="*/ 0 w 99"/>
                <a:gd name="T5" fmla="*/ 2 h 410"/>
                <a:gd name="T6" fmla="*/ 0 w 99"/>
                <a:gd name="T7" fmla="*/ 0 h 410"/>
                <a:gd name="T8" fmla="*/ 0 w 99"/>
                <a:gd name="T9" fmla="*/ 0 h 410"/>
                <a:gd name="T10" fmla="*/ 0 w 99"/>
                <a:gd name="T11" fmla="*/ 0 h 4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10"/>
                <a:gd name="T20" fmla="*/ 99 w 99"/>
                <a:gd name="T21" fmla="*/ 410 h 4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10">
                  <a:moveTo>
                    <a:pt x="0" y="7"/>
                  </a:moveTo>
                  <a:lnTo>
                    <a:pt x="34" y="406"/>
                  </a:lnTo>
                  <a:lnTo>
                    <a:pt x="99" y="410"/>
                  </a:lnTo>
                  <a:lnTo>
                    <a:pt x="75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3" name="Freeform 14"/>
            <p:cNvSpPr>
              <a:spLocks/>
            </p:cNvSpPr>
            <p:nvPr/>
          </p:nvSpPr>
          <p:spPr bwMode="auto">
            <a:xfrm>
              <a:off x="2117" y="2979"/>
              <a:ext cx="235" cy="157"/>
            </a:xfrm>
            <a:custGeom>
              <a:avLst/>
              <a:gdLst>
                <a:gd name="T0" fmla="*/ 0 w 707"/>
                <a:gd name="T1" fmla="*/ 2 h 472"/>
                <a:gd name="T2" fmla="*/ 0 w 707"/>
                <a:gd name="T3" fmla="*/ 1 h 472"/>
                <a:gd name="T4" fmla="*/ 0 w 707"/>
                <a:gd name="T5" fmla="*/ 1 h 472"/>
                <a:gd name="T6" fmla="*/ 0 w 707"/>
                <a:gd name="T7" fmla="*/ 1 h 472"/>
                <a:gd name="T8" fmla="*/ 0 w 707"/>
                <a:gd name="T9" fmla="*/ 0 h 472"/>
                <a:gd name="T10" fmla="*/ 0 w 707"/>
                <a:gd name="T11" fmla="*/ 0 h 472"/>
                <a:gd name="T12" fmla="*/ 1 w 707"/>
                <a:gd name="T13" fmla="*/ 0 h 472"/>
                <a:gd name="T14" fmla="*/ 1 w 707"/>
                <a:gd name="T15" fmla="*/ 0 h 472"/>
                <a:gd name="T16" fmla="*/ 1 w 707"/>
                <a:gd name="T17" fmla="*/ 0 h 472"/>
                <a:gd name="T18" fmla="*/ 1 w 707"/>
                <a:gd name="T19" fmla="*/ 0 h 472"/>
                <a:gd name="T20" fmla="*/ 1 w 707"/>
                <a:gd name="T21" fmla="*/ 0 h 472"/>
                <a:gd name="T22" fmla="*/ 1 w 707"/>
                <a:gd name="T23" fmla="*/ 0 h 472"/>
                <a:gd name="T24" fmla="*/ 2 w 707"/>
                <a:gd name="T25" fmla="*/ 0 h 472"/>
                <a:gd name="T26" fmla="*/ 2 w 707"/>
                <a:gd name="T27" fmla="*/ 0 h 472"/>
                <a:gd name="T28" fmla="*/ 2 w 707"/>
                <a:gd name="T29" fmla="*/ 0 h 472"/>
                <a:gd name="T30" fmla="*/ 2 w 707"/>
                <a:gd name="T31" fmla="*/ 0 h 472"/>
                <a:gd name="T32" fmla="*/ 2 w 707"/>
                <a:gd name="T33" fmla="*/ 1 h 472"/>
                <a:gd name="T34" fmla="*/ 2 w 707"/>
                <a:gd name="T35" fmla="*/ 1 h 472"/>
                <a:gd name="T36" fmla="*/ 2 w 707"/>
                <a:gd name="T37" fmla="*/ 1 h 472"/>
                <a:gd name="T38" fmla="*/ 2 w 707"/>
                <a:gd name="T39" fmla="*/ 1 h 472"/>
                <a:gd name="T40" fmla="*/ 3 w 707"/>
                <a:gd name="T41" fmla="*/ 1 h 472"/>
                <a:gd name="T42" fmla="*/ 3 w 707"/>
                <a:gd name="T43" fmla="*/ 2 h 472"/>
                <a:gd name="T44" fmla="*/ 2 w 707"/>
                <a:gd name="T45" fmla="*/ 2 h 472"/>
                <a:gd name="T46" fmla="*/ 2 w 707"/>
                <a:gd name="T47" fmla="*/ 1 h 472"/>
                <a:gd name="T48" fmla="*/ 2 w 707"/>
                <a:gd name="T49" fmla="*/ 1 h 472"/>
                <a:gd name="T50" fmla="*/ 2 w 707"/>
                <a:gd name="T51" fmla="*/ 1 h 472"/>
                <a:gd name="T52" fmla="*/ 2 w 707"/>
                <a:gd name="T53" fmla="*/ 1 h 472"/>
                <a:gd name="T54" fmla="*/ 2 w 707"/>
                <a:gd name="T55" fmla="*/ 1 h 472"/>
                <a:gd name="T56" fmla="*/ 1 w 707"/>
                <a:gd name="T57" fmla="*/ 1 h 472"/>
                <a:gd name="T58" fmla="*/ 1 w 707"/>
                <a:gd name="T59" fmla="*/ 1 h 472"/>
                <a:gd name="T60" fmla="*/ 1 w 707"/>
                <a:gd name="T61" fmla="*/ 1 h 472"/>
                <a:gd name="T62" fmla="*/ 1 w 707"/>
                <a:gd name="T63" fmla="*/ 1 h 472"/>
                <a:gd name="T64" fmla="*/ 1 w 707"/>
                <a:gd name="T65" fmla="*/ 1 h 472"/>
                <a:gd name="T66" fmla="*/ 1 w 707"/>
                <a:gd name="T67" fmla="*/ 1 h 472"/>
                <a:gd name="T68" fmla="*/ 1 w 707"/>
                <a:gd name="T69" fmla="*/ 1 h 472"/>
                <a:gd name="T70" fmla="*/ 1 w 707"/>
                <a:gd name="T71" fmla="*/ 1 h 472"/>
                <a:gd name="T72" fmla="*/ 1 w 707"/>
                <a:gd name="T73" fmla="*/ 2 h 472"/>
                <a:gd name="T74" fmla="*/ 0 w 707"/>
                <a:gd name="T75" fmla="*/ 2 h 472"/>
                <a:gd name="T76" fmla="*/ 0 w 707"/>
                <a:gd name="T77" fmla="*/ 2 h 4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07"/>
                <a:gd name="T118" fmla="*/ 0 h 472"/>
                <a:gd name="T119" fmla="*/ 707 w 707"/>
                <a:gd name="T120" fmla="*/ 472 h 4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07" h="472">
                  <a:moveTo>
                    <a:pt x="30" y="424"/>
                  </a:moveTo>
                  <a:lnTo>
                    <a:pt x="31" y="373"/>
                  </a:lnTo>
                  <a:lnTo>
                    <a:pt x="34" y="321"/>
                  </a:lnTo>
                  <a:lnTo>
                    <a:pt x="41" y="260"/>
                  </a:lnTo>
                  <a:lnTo>
                    <a:pt x="47" y="227"/>
                  </a:lnTo>
                  <a:lnTo>
                    <a:pt x="54" y="193"/>
                  </a:lnTo>
                  <a:lnTo>
                    <a:pt x="60" y="161"/>
                  </a:lnTo>
                  <a:lnTo>
                    <a:pt x="71" y="131"/>
                  </a:lnTo>
                  <a:lnTo>
                    <a:pt x="77" y="118"/>
                  </a:lnTo>
                  <a:lnTo>
                    <a:pt x="84" y="105"/>
                  </a:lnTo>
                  <a:lnTo>
                    <a:pt x="91" y="92"/>
                  </a:lnTo>
                  <a:lnTo>
                    <a:pt x="98" y="80"/>
                  </a:lnTo>
                  <a:lnTo>
                    <a:pt x="114" y="61"/>
                  </a:lnTo>
                  <a:lnTo>
                    <a:pt x="133" y="47"/>
                  </a:lnTo>
                  <a:lnTo>
                    <a:pt x="143" y="40"/>
                  </a:lnTo>
                  <a:lnTo>
                    <a:pt x="154" y="34"/>
                  </a:lnTo>
                  <a:lnTo>
                    <a:pt x="165" y="30"/>
                  </a:lnTo>
                  <a:lnTo>
                    <a:pt x="175" y="25"/>
                  </a:lnTo>
                  <a:lnTo>
                    <a:pt x="187" y="22"/>
                  </a:lnTo>
                  <a:lnTo>
                    <a:pt x="197" y="16"/>
                  </a:lnTo>
                  <a:lnTo>
                    <a:pt x="220" y="11"/>
                  </a:lnTo>
                  <a:lnTo>
                    <a:pt x="242" y="7"/>
                  </a:lnTo>
                  <a:lnTo>
                    <a:pt x="266" y="3"/>
                  </a:lnTo>
                  <a:lnTo>
                    <a:pt x="311" y="0"/>
                  </a:lnTo>
                  <a:lnTo>
                    <a:pt x="357" y="7"/>
                  </a:lnTo>
                  <a:lnTo>
                    <a:pt x="398" y="18"/>
                  </a:lnTo>
                  <a:lnTo>
                    <a:pt x="419" y="26"/>
                  </a:lnTo>
                  <a:lnTo>
                    <a:pt x="427" y="32"/>
                  </a:lnTo>
                  <a:lnTo>
                    <a:pt x="437" y="37"/>
                  </a:lnTo>
                  <a:lnTo>
                    <a:pt x="470" y="63"/>
                  </a:lnTo>
                  <a:lnTo>
                    <a:pt x="485" y="78"/>
                  </a:lnTo>
                  <a:lnTo>
                    <a:pt x="500" y="95"/>
                  </a:lnTo>
                  <a:lnTo>
                    <a:pt x="515" y="114"/>
                  </a:lnTo>
                  <a:lnTo>
                    <a:pt x="530" y="131"/>
                  </a:lnTo>
                  <a:lnTo>
                    <a:pt x="545" y="150"/>
                  </a:lnTo>
                  <a:lnTo>
                    <a:pt x="561" y="168"/>
                  </a:lnTo>
                  <a:lnTo>
                    <a:pt x="573" y="186"/>
                  </a:lnTo>
                  <a:lnTo>
                    <a:pt x="585" y="204"/>
                  </a:lnTo>
                  <a:lnTo>
                    <a:pt x="596" y="220"/>
                  </a:lnTo>
                  <a:lnTo>
                    <a:pt x="607" y="235"/>
                  </a:lnTo>
                  <a:lnTo>
                    <a:pt x="625" y="260"/>
                  </a:lnTo>
                  <a:lnTo>
                    <a:pt x="641" y="283"/>
                  </a:lnTo>
                  <a:lnTo>
                    <a:pt x="704" y="305"/>
                  </a:lnTo>
                  <a:lnTo>
                    <a:pt x="707" y="377"/>
                  </a:lnTo>
                  <a:lnTo>
                    <a:pt x="479" y="439"/>
                  </a:lnTo>
                  <a:lnTo>
                    <a:pt x="475" y="400"/>
                  </a:lnTo>
                  <a:lnTo>
                    <a:pt x="470" y="363"/>
                  </a:lnTo>
                  <a:lnTo>
                    <a:pt x="459" y="316"/>
                  </a:lnTo>
                  <a:lnTo>
                    <a:pt x="452" y="293"/>
                  </a:lnTo>
                  <a:lnTo>
                    <a:pt x="443" y="270"/>
                  </a:lnTo>
                  <a:lnTo>
                    <a:pt x="434" y="248"/>
                  </a:lnTo>
                  <a:lnTo>
                    <a:pt x="423" y="227"/>
                  </a:lnTo>
                  <a:lnTo>
                    <a:pt x="409" y="208"/>
                  </a:lnTo>
                  <a:lnTo>
                    <a:pt x="393" y="193"/>
                  </a:lnTo>
                  <a:lnTo>
                    <a:pt x="384" y="187"/>
                  </a:lnTo>
                  <a:lnTo>
                    <a:pt x="376" y="182"/>
                  </a:lnTo>
                  <a:lnTo>
                    <a:pt x="366" y="176"/>
                  </a:lnTo>
                  <a:lnTo>
                    <a:pt x="357" y="173"/>
                  </a:lnTo>
                  <a:lnTo>
                    <a:pt x="337" y="171"/>
                  </a:lnTo>
                  <a:lnTo>
                    <a:pt x="317" y="169"/>
                  </a:lnTo>
                  <a:lnTo>
                    <a:pt x="278" y="177"/>
                  </a:lnTo>
                  <a:lnTo>
                    <a:pt x="260" y="186"/>
                  </a:lnTo>
                  <a:lnTo>
                    <a:pt x="252" y="191"/>
                  </a:lnTo>
                  <a:lnTo>
                    <a:pt x="242" y="197"/>
                  </a:lnTo>
                  <a:lnTo>
                    <a:pt x="235" y="201"/>
                  </a:lnTo>
                  <a:lnTo>
                    <a:pt x="227" y="206"/>
                  </a:lnTo>
                  <a:lnTo>
                    <a:pt x="212" y="220"/>
                  </a:lnTo>
                  <a:lnTo>
                    <a:pt x="184" y="248"/>
                  </a:lnTo>
                  <a:lnTo>
                    <a:pt x="172" y="263"/>
                  </a:lnTo>
                  <a:lnTo>
                    <a:pt x="162" y="277"/>
                  </a:lnTo>
                  <a:lnTo>
                    <a:pt x="146" y="304"/>
                  </a:lnTo>
                  <a:lnTo>
                    <a:pt x="136" y="327"/>
                  </a:lnTo>
                  <a:lnTo>
                    <a:pt x="129" y="370"/>
                  </a:lnTo>
                  <a:lnTo>
                    <a:pt x="128" y="418"/>
                  </a:lnTo>
                  <a:lnTo>
                    <a:pt x="128" y="472"/>
                  </a:lnTo>
                  <a:lnTo>
                    <a:pt x="0" y="464"/>
                  </a:lnTo>
                  <a:lnTo>
                    <a:pt x="30" y="4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4" name="Freeform 15"/>
            <p:cNvSpPr>
              <a:spLocks/>
            </p:cNvSpPr>
            <p:nvPr/>
          </p:nvSpPr>
          <p:spPr bwMode="auto">
            <a:xfrm>
              <a:off x="2194" y="2941"/>
              <a:ext cx="206" cy="160"/>
            </a:xfrm>
            <a:custGeom>
              <a:avLst/>
              <a:gdLst>
                <a:gd name="T0" fmla="*/ 0 w 617"/>
                <a:gd name="T1" fmla="*/ 0 h 480"/>
                <a:gd name="T2" fmla="*/ 1 w 617"/>
                <a:gd name="T3" fmla="*/ 0 h 480"/>
                <a:gd name="T4" fmla="*/ 1 w 617"/>
                <a:gd name="T5" fmla="*/ 0 h 480"/>
                <a:gd name="T6" fmla="*/ 1 w 617"/>
                <a:gd name="T7" fmla="*/ 0 h 480"/>
                <a:gd name="T8" fmla="*/ 1 w 617"/>
                <a:gd name="T9" fmla="*/ 0 h 480"/>
                <a:gd name="T10" fmla="*/ 1 w 617"/>
                <a:gd name="T11" fmla="*/ 0 h 480"/>
                <a:gd name="T12" fmla="*/ 1 w 617"/>
                <a:gd name="T13" fmla="*/ 0 h 480"/>
                <a:gd name="T14" fmla="*/ 1 w 617"/>
                <a:gd name="T15" fmla="*/ 0 h 480"/>
                <a:gd name="T16" fmla="*/ 1 w 617"/>
                <a:gd name="T17" fmla="*/ 1 h 480"/>
                <a:gd name="T18" fmla="*/ 1 w 617"/>
                <a:gd name="T19" fmla="*/ 1 h 480"/>
                <a:gd name="T20" fmla="*/ 1 w 617"/>
                <a:gd name="T21" fmla="*/ 1 h 480"/>
                <a:gd name="T22" fmla="*/ 2 w 617"/>
                <a:gd name="T23" fmla="*/ 1 h 480"/>
                <a:gd name="T24" fmla="*/ 2 w 617"/>
                <a:gd name="T25" fmla="*/ 1 h 480"/>
                <a:gd name="T26" fmla="*/ 2 w 617"/>
                <a:gd name="T27" fmla="*/ 1 h 480"/>
                <a:gd name="T28" fmla="*/ 2 w 617"/>
                <a:gd name="T29" fmla="*/ 1 h 480"/>
                <a:gd name="T30" fmla="*/ 2 w 617"/>
                <a:gd name="T31" fmla="*/ 1 h 480"/>
                <a:gd name="T32" fmla="*/ 2 w 617"/>
                <a:gd name="T33" fmla="*/ 1 h 480"/>
                <a:gd name="T34" fmla="*/ 3 w 617"/>
                <a:gd name="T35" fmla="*/ 2 h 480"/>
                <a:gd name="T36" fmla="*/ 3 w 617"/>
                <a:gd name="T37" fmla="*/ 2 h 480"/>
                <a:gd name="T38" fmla="*/ 2 w 617"/>
                <a:gd name="T39" fmla="*/ 2 h 480"/>
                <a:gd name="T40" fmla="*/ 2 w 617"/>
                <a:gd name="T41" fmla="*/ 2 h 480"/>
                <a:gd name="T42" fmla="*/ 2 w 617"/>
                <a:gd name="T43" fmla="*/ 2 h 480"/>
                <a:gd name="T44" fmla="*/ 2 w 617"/>
                <a:gd name="T45" fmla="*/ 2 h 480"/>
                <a:gd name="T46" fmla="*/ 2 w 617"/>
                <a:gd name="T47" fmla="*/ 2 h 480"/>
                <a:gd name="T48" fmla="*/ 2 w 617"/>
                <a:gd name="T49" fmla="*/ 2 h 480"/>
                <a:gd name="T50" fmla="*/ 2 w 617"/>
                <a:gd name="T51" fmla="*/ 2 h 480"/>
                <a:gd name="T52" fmla="*/ 2 w 617"/>
                <a:gd name="T53" fmla="*/ 1 h 480"/>
                <a:gd name="T54" fmla="*/ 2 w 617"/>
                <a:gd name="T55" fmla="*/ 1 h 480"/>
                <a:gd name="T56" fmla="*/ 2 w 617"/>
                <a:gd name="T57" fmla="*/ 1 h 480"/>
                <a:gd name="T58" fmla="*/ 2 w 617"/>
                <a:gd name="T59" fmla="*/ 1 h 480"/>
                <a:gd name="T60" fmla="*/ 2 w 617"/>
                <a:gd name="T61" fmla="*/ 2 h 480"/>
                <a:gd name="T62" fmla="*/ 2 w 617"/>
                <a:gd name="T63" fmla="*/ 1 h 480"/>
                <a:gd name="T64" fmla="*/ 2 w 617"/>
                <a:gd name="T65" fmla="*/ 1 h 480"/>
                <a:gd name="T66" fmla="*/ 2 w 617"/>
                <a:gd name="T67" fmla="*/ 1 h 480"/>
                <a:gd name="T68" fmla="*/ 1 w 617"/>
                <a:gd name="T69" fmla="*/ 1 h 480"/>
                <a:gd name="T70" fmla="*/ 1 w 617"/>
                <a:gd name="T71" fmla="*/ 1 h 480"/>
                <a:gd name="T72" fmla="*/ 1 w 617"/>
                <a:gd name="T73" fmla="*/ 1 h 480"/>
                <a:gd name="T74" fmla="*/ 1 w 617"/>
                <a:gd name="T75" fmla="*/ 1 h 480"/>
                <a:gd name="T76" fmla="*/ 1 w 617"/>
                <a:gd name="T77" fmla="*/ 1 h 480"/>
                <a:gd name="T78" fmla="*/ 1 w 617"/>
                <a:gd name="T79" fmla="*/ 0 h 480"/>
                <a:gd name="T80" fmla="*/ 1 w 617"/>
                <a:gd name="T81" fmla="*/ 0 h 480"/>
                <a:gd name="T82" fmla="*/ 1 w 617"/>
                <a:gd name="T83" fmla="*/ 0 h 480"/>
                <a:gd name="T84" fmla="*/ 1 w 617"/>
                <a:gd name="T85" fmla="*/ 0 h 480"/>
                <a:gd name="T86" fmla="*/ 0 w 617"/>
                <a:gd name="T87" fmla="*/ 0 h 480"/>
                <a:gd name="T88" fmla="*/ 0 w 617"/>
                <a:gd name="T89" fmla="*/ 0 h 480"/>
                <a:gd name="T90" fmla="*/ 0 w 617"/>
                <a:gd name="T91" fmla="*/ 0 h 480"/>
                <a:gd name="T92" fmla="*/ 0 w 617"/>
                <a:gd name="T93" fmla="*/ 0 h 480"/>
                <a:gd name="T94" fmla="*/ 0 w 617"/>
                <a:gd name="T95" fmla="*/ 0 h 4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7"/>
                <a:gd name="T145" fmla="*/ 0 h 480"/>
                <a:gd name="T146" fmla="*/ 617 w 617"/>
                <a:gd name="T147" fmla="*/ 480 h 4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7" h="480">
                  <a:moveTo>
                    <a:pt x="86" y="0"/>
                  </a:moveTo>
                  <a:lnTo>
                    <a:pt x="110" y="8"/>
                  </a:lnTo>
                  <a:lnTo>
                    <a:pt x="121" y="15"/>
                  </a:lnTo>
                  <a:lnTo>
                    <a:pt x="135" y="20"/>
                  </a:lnTo>
                  <a:lnTo>
                    <a:pt x="150" y="27"/>
                  </a:lnTo>
                  <a:lnTo>
                    <a:pt x="165" y="36"/>
                  </a:lnTo>
                  <a:lnTo>
                    <a:pt x="173" y="40"/>
                  </a:lnTo>
                  <a:lnTo>
                    <a:pt x="183" y="45"/>
                  </a:lnTo>
                  <a:lnTo>
                    <a:pt x="193" y="49"/>
                  </a:lnTo>
                  <a:lnTo>
                    <a:pt x="201" y="55"/>
                  </a:lnTo>
                  <a:lnTo>
                    <a:pt x="210" y="60"/>
                  </a:lnTo>
                  <a:lnTo>
                    <a:pt x="219" y="67"/>
                  </a:lnTo>
                  <a:lnTo>
                    <a:pt x="228" y="73"/>
                  </a:lnTo>
                  <a:lnTo>
                    <a:pt x="238" y="80"/>
                  </a:lnTo>
                  <a:lnTo>
                    <a:pt x="248" y="86"/>
                  </a:lnTo>
                  <a:lnTo>
                    <a:pt x="256" y="93"/>
                  </a:lnTo>
                  <a:lnTo>
                    <a:pt x="275" y="110"/>
                  </a:lnTo>
                  <a:lnTo>
                    <a:pt x="293" y="126"/>
                  </a:lnTo>
                  <a:lnTo>
                    <a:pt x="310" y="144"/>
                  </a:lnTo>
                  <a:lnTo>
                    <a:pt x="326" y="161"/>
                  </a:lnTo>
                  <a:lnTo>
                    <a:pt x="340" y="179"/>
                  </a:lnTo>
                  <a:lnTo>
                    <a:pt x="354" y="194"/>
                  </a:lnTo>
                  <a:lnTo>
                    <a:pt x="368" y="209"/>
                  </a:lnTo>
                  <a:lnTo>
                    <a:pt x="377" y="223"/>
                  </a:lnTo>
                  <a:lnTo>
                    <a:pt x="388" y="235"/>
                  </a:lnTo>
                  <a:lnTo>
                    <a:pt x="405" y="257"/>
                  </a:lnTo>
                  <a:lnTo>
                    <a:pt x="417" y="275"/>
                  </a:lnTo>
                  <a:lnTo>
                    <a:pt x="425" y="286"/>
                  </a:lnTo>
                  <a:lnTo>
                    <a:pt x="432" y="297"/>
                  </a:lnTo>
                  <a:lnTo>
                    <a:pt x="450" y="293"/>
                  </a:lnTo>
                  <a:lnTo>
                    <a:pt x="496" y="290"/>
                  </a:lnTo>
                  <a:lnTo>
                    <a:pt x="547" y="301"/>
                  </a:lnTo>
                  <a:lnTo>
                    <a:pt x="591" y="336"/>
                  </a:lnTo>
                  <a:lnTo>
                    <a:pt x="605" y="359"/>
                  </a:lnTo>
                  <a:lnTo>
                    <a:pt x="613" y="380"/>
                  </a:lnTo>
                  <a:lnTo>
                    <a:pt x="617" y="417"/>
                  </a:lnTo>
                  <a:lnTo>
                    <a:pt x="614" y="432"/>
                  </a:lnTo>
                  <a:lnTo>
                    <a:pt x="607" y="444"/>
                  </a:lnTo>
                  <a:lnTo>
                    <a:pt x="596" y="455"/>
                  </a:lnTo>
                  <a:lnTo>
                    <a:pt x="591" y="459"/>
                  </a:lnTo>
                  <a:lnTo>
                    <a:pt x="583" y="463"/>
                  </a:lnTo>
                  <a:lnTo>
                    <a:pt x="565" y="468"/>
                  </a:lnTo>
                  <a:lnTo>
                    <a:pt x="545" y="473"/>
                  </a:lnTo>
                  <a:lnTo>
                    <a:pt x="505" y="477"/>
                  </a:lnTo>
                  <a:lnTo>
                    <a:pt x="461" y="480"/>
                  </a:lnTo>
                  <a:lnTo>
                    <a:pt x="461" y="455"/>
                  </a:lnTo>
                  <a:lnTo>
                    <a:pt x="475" y="458"/>
                  </a:lnTo>
                  <a:lnTo>
                    <a:pt x="507" y="461"/>
                  </a:lnTo>
                  <a:lnTo>
                    <a:pt x="541" y="457"/>
                  </a:lnTo>
                  <a:lnTo>
                    <a:pt x="563" y="435"/>
                  </a:lnTo>
                  <a:lnTo>
                    <a:pt x="565" y="403"/>
                  </a:lnTo>
                  <a:lnTo>
                    <a:pt x="561" y="386"/>
                  </a:lnTo>
                  <a:lnTo>
                    <a:pt x="551" y="371"/>
                  </a:lnTo>
                  <a:lnTo>
                    <a:pt x="541" y="359"/>
                  </a:lnTo>
                  <a:lnTo>
                    <a:pt x="534" y="352"/>
                  </a:lnTo>
                  <a:lnTo>
                    <a:pt x="527" y="349"/>
                  </a:lnTo>
                  <a:lnTo>
                    <a:pt x="511" y="344"/>
                  </a:lnTo>
                  <a:lnTo>
                    <a:pt x="494" y="344"/>
                  </a:lnTo>
                  <a:lnTo>
                    <a:pt x="463" y="353"/>
                  </a:lnTo>
                  <a:lnTo>
                    <a:pt x="449" y="362"/>
                  </a:lnTo>
                  <a:lnTo>
                    <a:pt x="435" y="370"/>
                  </a:lnTo>
                  <a:lnTo>
                    <a:pt x="413" y="389"/>
                  </a:lnTo>
                  <a:lnTo>
                    <a:pt x="410" y="378"/>
                  </a:lnTo>
                  <a:lnTo>
                    <a:pt x="399" y="345"/>
                  </a:lnTo>
                  <a:lnTo>
                    <a:pt x="390" y="323"/>
                  </a:lnTo>
                  <a:lnTo>
                    <a:pt x="384" y="311"/>
                  </a:lnTo>
                  <a:lnTo>
                    <a:pt x="376" y="297"/>
                  </a:lnTo>
                  <a:lnTo>
                    <a:pt x="368" y="283"/>
                  </a:lnTo>
                  <a:lnTo>
                    <a:pt x="359" y="268"/>
                  </a:lnTo>
                  <a:lnTo>
                    <a:pt x="348" y="252"/>
                  </a:lnTo>
                  <a:lnTo>
                    <a:pt x="337" y="236"/>
                  </a:lnTo>
                  <a:lnTo>
                    <a:pt x="325" y="221"/>
                  </a:lnTo>
                  <a:lnTo>
                    <a:pt x="312" y="206"/>
                  </a:lnTo>
                  <a:lnTo>
                    <a:pt x="300" y="191"/>
                  </a:lnTo>
                  <a:lnTo>
                    <a:pt x="289" y="176"/>
                  </a:lnTo>
                  <a:lnTo>
                    <a:pt x="277" y="162"/>
                  </a:lnTo>
                  <a:lnTo>
                    <a:pt x="266" y="148"/>
                  </a:lnTo>
                  <a:lnTo>
                    <a:pt x="242" y="125"/>
                  </a:lnTo>
                  <a:lnTo>
                    <a:pt x="220" y="103"/>
                  </a:lnTo>
                  <a:lnTo>
                    <a:pt x="198" y="85"/>
                  </a:lnTo>
                  <a:lnTo>
                    <a:pt x="187" y="77"/>
                  </a:lnTo>
                  <a:lnTo>
                    <a:pt x="176" y="70"/>
                  </a:lnTo>
                  <a:lnTo>
                    <a:pt x="165" y="63"/>
                  </a:lnTo>
                  <a:lnTo>
                    <a:pt x="154" y="59"/>
                  </a:lnTo>
                  <a:lnTo>
                    <a:pt x="143" y="53"/>
                  </a:lnTo>
                  <a:lnTo>
                    <a:pt x="132" y="49"/>
                  </a:lnTo>
                  <a:lnTo>
                    <a:pt x="118" y="45"/>
                  </a:lnTo>
                  <a:lnTo>
                    <a:pt x="106" y="40"/>
                  </a:lnTo>
                  <a:lnTo>
                    <a:pt x="92" y="36"/>
                  </a:lnTo>
                  <a:lnTo>
                    <a:pt x="80" y="31"/>
                  </a:lnTo>
                  <a:lnTo>
                    <a:pt x="55" y="23"/>
                  </a:lnTo>
                  <a:lnTo>
                    <a:pt x="33" y="18"/>
                  </a:lnTo>
                  <a:lnTo>
                    <a:pt x="16" y="14"/>
                  </a:lnTo>
                  <a:lnTo>
                    <a:pt x="0" y="9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5" name="Freeform 16"/>
            <p:cNvSpPr>
              <a:spLocks/>
            </p:cNvSpPr>
            <p:nvPr/>
          </p:nvSpPr>
          <p:spPr bwMode="auto">
            <a:xfrm>
              <a:off x="2130" y="3075"/>
              <a:ext cx="232" cy="132"/>
            </a:xfrm>
            <a:custGeom>
              <a:avLst/>
              <a:gdLst>
                <a:gd name="T0" fmla="*/ 0 w 696"/>
                <a:gd name="T1" fmla="*/ 1 h 395"/>
                <a:gd name="T2" fmla="*/ 0 w 696"/>
                <a:gd name="T3" fmla="*/ 1 h 395"/>
                <a:gd name="T4" fmla="*/ 0 w 696"/>
                <a:gd name="T5" fmla="*/ 1 h 395"/>
                <a:gd name="T6" fmla="*/ 0 w 696"/>
                <a:gd name="T7" fmla="*/ 1 h 395"/>
                <a:gd name="T8" fmla="*/ 0 w 696"/>
                <a:gd name="T9" fmla="*/ 1 h 395"/>
                <a:gd name="T10" fmla="*/ 0 w 696"/>
                <a:gd name="T11" fmla="*/ 2 h 395"/>
                <a:gd name="T12" fmla="*/ 1 w 696"/>
                <a:gd name="T13" fmla="*/ 2 h 395"/>
                <a:gd name="T14" fmla="*/ 1 w 696"/>
                <a:gd name="T15" fmla="*/ 2 h 395"/>
                <a:gd name="T16" fmla="*/ 1 w 696"/>
                <a:gd name="T17" fmla="*/ 2 h 395"/>
                <a:gd name="T18" fmla="*/ 1 w 696"/>
                <a:gd name="T19" fmla="*/ 2 h 395"/>
                <a:gd name="T20" fmla="*/ 1 w 696"/>
                <a:gd name="T21" fmla="*/ 2 h 395"/>
                <a:gd name="T22" fmla="*/ 1 w 696"/>
                <a:gd name="T23" fmla="*/ 2 h 395"/>
                <a:gd name="T24" fmla="*/ 2 w 696"/>
                <a:gd name="T25" fmla="*/ 1 h 395"/>
                <a:gd name="T26" fmla="*/ 2 w 696"/>
                <a:gd name="T27" fmla="*/ 1 h 395"/>
                <a:gd name="T28" fmla="*/ 2 w 696"/>
                <a:gd name="T29" fmla="*/ 1 h 395"/>
                <a:gd name="T30" fmla="*/ 2 w 696"/>
                <a:gd name="T31" fmla="*/ 1 h 395"/>
                <a:gd name="T32" fmla="*/ 2 w 696"/>
                <a:gd name="T33" fmla="*/ 1 h 395"/>
                <a:gd name="T34" fmla="*/ 2 w 696"/>
                <a:gd name="T35" fmla="*/ 1 h 395"/>
                <a:gd name="T36" fmla="*/ 3 w 696"/>
                <a:gd name="T37" fmla="*/ 1 h 395"/>
                <a:gd name="T38" fmla="*/ 3 w 696"/>
                <a:gd name="T39" fmla="*/ 1 h 395"/>
                <a:gd name="T40" fmla="*/ 3 w 696"/>
                <a:gd name="T41" fmla="*/ 1 h 395"/>
                <a:gd name="T42" fmla="*/ 2 w 696"/>
                <a:gd name="T43" fmla="*/ 1 h 395"/>
                <a:gd name="T44" fmla="*/ 2 w 696"/>
                <a:gd name="T45" fmla="*/ 0 h 395"/>
                <a:gd name="T46" fmla="*/ 2 w 696"/>
                <a:gd name="T47" fmla="*/ 1 h 395"/>
                <a:gd name="T48" fmla="*/ 2 w 696"/>
                <a:gd name="T49" fmla="*/ 1 h 395"/>
                <a:gd name="T50" fmla="*/ 2 w 696"/>
                <a:gd name="T51" fmla="*/ 1 h 395"/>
                <a:gd name="T52" fmla="*/ 1 w 696"/>
                <a:gd name="T53" fmla="*/ 1 h 395"/>
                <a:gd name="T54" fmla="*/ 1 w 696"/>
                <a:gd name="T55" fmla="*/ 1 h 395"/>
                <a:gd name="T56" fmla="*/ 1 w 696"/>
                <a:gd name="T57" fmla="*/ 1 h 395"/>
                <a:gd name="T58" fmla="*/ 1 w 696"/>
                <a:gd name="T59" fmla="*/ 1 h 395"/>
                <a:gd name="T60" fmla="*/ 1 w 696"/>
                <a:gd name="T61" fmla="*/ 1 h 395"/>
                <a:gd name="T62" fmla="*/ 1 w 696"/>
                <a:gd name="T63" fmla="*/ 1 h 395"/>
                <a:gd name="T64" fmla="*/ 1 w 696"/>
                <a:gd name="T65" fmla="*/ 1 h 395"/>
                <a:gd name="T66" fmla="*/ 1 w 696"/>
                <a:gd name="T67" fmla="*/ 1 h 395"/>
                <a:gd name="T68" fmla="*/ 1 w 696"/>
                <a:gd name="T69" fmla="*/ 1 h 395"/>
                <a:gd name="T70" fmla="*/ 0 w 696"/>
                <a:gd name="T71" fmla="*/ 1 h 395"/>
                <a:gd name="T72" fmla="*/ 0 w 696"/>
                <a:gd name="T73" fmla="*/ 1 h 395"/>
                <a:gd name="T74" fmla="*/ 0 w 696"/>
                <a:gd name="T75" fmla="*/ 1 h 395"/>
                <a:gd name="T76" fmla="*/ 0 w 696"/>
                <a:gd name="T77" fmla="*/ 1 h 395"/>
                <a:gd name="T78" fmla="*/ 0 w 696"/>
                <a:gd name="T79" fmla="*/ 1 h 3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6"/>
                <a:gd name="T121" fmla="*/ 0 h 395"/>
                <a:gd name="T122" fmla="*/ 696 w 696"/>
                <a:gd name="T123" fmla="*/ 395 h 3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6" h="395">
                  <a:moveTo>
                    <a:pt x="1" y="124"/>
                  </a:moveTo>
                  <a:lnTo>
                    <a:pt x="0" y="204"/>
                  </a:lnTo>
                  <a:lnTo>
                    <a:pt x="7" y="240"/>
                  </a:lnTo>
                  <a:lnTo>
                    <a:pt x="14" y="258"/>
                  </a:lnTo>
                  <a:lnTo>
                    <a:pt x="22" y="277"/>
                  </a:lnTo>
                  <a:lnTo>
                    <a:pt x="33" y="293"/>
                  </a:lnTo>
                  <a:lnTo>
                    <a:pt x="44" y="313"/>
                  </a:lnTo>
                  <a:lnTo>
                    <a:pt x="59" y="329"/>
                  </a:lnTo>
                  <a:lnTo>
                    <a:pt x="79" y="346"/>
                  </a:lnTo>
                  <a:lnTo>
                    <a:pt x="87" y="353"/>
                  </a:lnTo>
                  <a:lnTo>
                    <a:pt x="98" y="359"/>
                  </a:lnTo>
                  <a:lnTo>
                    <a:pt x="108" y="365"/>
                  </a:lnTo>
                  <a:lnTo>
                    <a:pt x="119" y="370"/>
                  </a:lnTo>
                  <a:lnTo>
                    <a:pt x="128" y="375"/>
                  </a:lnTo>
                  <a:lnTo>
                    <a:pt x="139" y="379"/>
                  </a:lnTo>
                  <a:lnTo>
                    <a:pt x="160" y="386"/>
                  </a:lnTo>
                  <a:lnTo>
                    <a:pt x="182" y="391"/>
                  </a:lnTo>
                  <a:lnTo>
                    <a:pt x="201" y="394"/>
                  </a:lnTo>
                  <a:lnTo>
                    <a:pt x="243" y="395"/>
                  </a:lnTo>
                  <a:lnTo>
                    <a:pt x="281" y="393"/>
                  </a:lnTo>
                  <a:lnTo>
                    <a:pt x="316" y="384"/>
                  </a:lnTo>
                  <a:lnTo>
                    <a:pt x="329" y="379"/>
                  </a:lnTo>
                  <a:lnTo>
                    <a:pt x="343" y="373"/>
                  </a:lnTo>
                  <a:lnTo>
                    <a:pt x="356" y="366"/>
                  </a:lnTo>
                  <a:lnTo>
                    <a:pt x="365" y="361"/>
                  </a:lnTo>
                  <a:lnTo>
                    <a:pt x="375" y="354"/>
                  </a:lnTo>
                  <a:lnTo>
                    <a:pt x="383" y="347"/>
                  </a:lnTo>
                  <a:lnTo>
                    <a:pt x="400" y="333"/>
                  </a:lnTo>
                  <a:lnTo>
                    <a:pt x="416" y="320"/>
                  </a:lnTo>
                  <a:lnTo>
                    <a:pt x="431" y="307"/>
                  </a:lnTo>
                  <a:lnTo>
                    <a:pt x="452" y="288"/>
                  </a:lnTo>
                  <a:lnTo>
                    <a:pt x="462" y="280"/>
                  </a:lnTo>
                  <a:lnTo>
                    <a:pt x="477" y="285"/>
                  </a:lnTo>
                  <a:lnTo>
                    <a:pt x="493" y="288"/>
                  </a:lnTo>
                  <a:lnTo>
                    <a:pt x="515" y="292"/>
                  </a:lnTo>
                  <a:lnTo>
                    <a:pt x="565" y="295"/>
                  </a:lnTo>
                  <a:lnTo>
                    <a:pt x="613" y="287"/>
                  </a:lnTo>
                  <a:lnTo>
                    <a:pt x="633" y="278"/>
                  </a:lnTo>
                  <a:lnTo>
                    <a:pt x="641" y="270"/>
                  </a:lnTo>
                  <a:lnTo>
                    <a:pt x="651" y="263"/>
                  </a:lnTo>
                  <a:lnTo>
                    <a:pt x="675" y="233"/>
                  </a:lnTo>
                  <a:lnTo>
                    <a:pt x="692" y="208"/>
                  </a:lnTo>
                  <a:lnTo>
                    <a:pt x="696" y="196"/>
                  </a:lnTo>
                  <a:lnTo>
                    <a:pt x="470" y="189"/>
                  </a:lnTo>
                  <a:lnTo>
                    <a:pt x="487" y="93"/>
                  </a:lnTo>
                  <a:lnTo>
                    <a:pt x="419" y="0"/>
                  </a:lnTo>
                  <a:lnTo>
                    <a:pt x="416" y="113"/>
                  </a:lnTo>
                  <a:lnTo>
                    <a:pt x="411" y="160"/>
                  </a:lnTo>
                  <a:lnTo>
                    <a:pt x="401" y="204"/>
                  </a:lnTo>
                  <a:lnTo>
                    <a:pt x="394" y="225"/>
                  </a:lnTo>
                  <a:lnTo>
                    <a:pt x="386" y="244"/>
                  </a:lnTo>
                  <a:lnTo>
                    <a:pt x="378" y="260"/>
                  </a:lnTo>
                  <a:lnTo>
                    <a:pt x="367" y="273"/>
                  </a:lnTo>
                  <a:lnTo>
                    <a:pt x="354" y="285"/>
                  </a:lnTo>
                  <a:lnTo>
                    <a:pt x="340" y="296"/>
                  </a:lnTo>
                  <a:lnTo>
                    <a:pt x="334" y="302"/>
                  </a:lnTo>
                  <a:lnTo>
                    <a:pt x="327" y="306"/>
                  </a:lnTo>
                  <a:lnTo>
                    <a:pt x="318" y="311"/>
                  </a:lnTo>
                  <a:lnTo>
                    <a:pt x="312" y="315"/>
                  </a:lnTo>
                  <a:lnTo>
                    <a:pt x="303" y="320"/>
                  </a:lnTo>
                  <a:lnTo>
                    <a:pt x="296" y="324"/>
                  </a:lnTo>
                  <a:lnTo>
                    <a:pt x="280" y="331"/>
                  </a:lnTo>
                  <a:lnTo>
                    <a:pt x="263" y="335"/>
                  </a:lnTo>
                  <a:lnTo>
                    <a:pt x="248" y="339"/>
                  </a:lnTo>
                  <a:lnTo>
                    <a:pt x="216" y="342"/>
                  </a:lnTo>
                  <a:lnTo>
                    <a:pt x="188" y="336"/>
                  </a:lnTo>
                  <a:lnTo>
                    <a:pt x="175" y="329"/>
                  </a:lnTo>
                  <a:lnTo>
                    <a:pt x="161" y="321"/>
                  </a:lnTo>
                  <a:lnTo>
                    <a:pt x="141" y="295"/>
                  </a:lnTo>
                  <a:lnTo>
                    <a:pt x="134" y="280"/>
                  </a:lnTo>
                  <a:lnTo>
                    <a:pt x="126" y="265"/>
                  </a:lnTo>
                  <a:lnTo>
                    <a:pt x="119" y="249"/>
                  </a:lnTo>
                  <a:lnTo>
                    <a:pt x="112" y="236"/>
                  </a:lnTo>
                  <a:lnTo>
                    <a:pt x="105" y="222"/>
                  </a:lnTo>
                  <a:lnTo>
                    <a:pt x="99" y="209"/>
                  </a:lnTo>
                  <a:lnTo>
                    <a:pt x="90" y="186"/>
                  </a:lnTo>
                  <a:lnTo>
                    <a:pt x="76" y="153"/>
                  </a:lnTo>
                  <a:lnTo>
                    <a:pt x="70" y="141"/>
                  </a:lnTo>
                  <a:lnTo>
                    <a:pt x="1" y="1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6" name="Freeform 17"/>
            <p:cNvSpPr>
              <a:spLocks/>
            </p:cNvSpPr>
            <p:nvPr/>
          </p:nvSpPr>
          <p:spPr bwMode="auto">
            <a:xfrm>
              <a:off x="2197" y="3078"/>
              <a:ext cx="48" cy="72"/>
            </a:xfrm>
            <a:custGeom>
              <a:avLst/>
              <a:gdLst>
                <a:gd name="T0" fmla="*/ 0 w 145"/>
                <a:gd name="T1" fmla="*/ 0 h 218"/>
                <a:gd name="T2" fmla="*/ 0 w 145"/>
                <a:gd name="T3" fmla="*/ 0 h 218"/>
                <a:gd name="T4" fmla="*/ 0 w 145"/>
                <a:gd name="T5" fmla="*/ 1 h 218"/>
                <a:gd name="T6" fmla="*/ 0 w 145"/>
                <a:gd name="T7" fmla="*/ 1 h 218"/>
                <a:gd name="T8" fmla="*/ 0 w 145"/>
                <a:gd name="T9" fmla="*/ 1 h 218"/>
                <a:gd name="T10" fmla="*/ 1 w 145"/>
                <a:gd name="T11" fmla="*/ 1 h 218"/>
                <a:gd name="T12" fmla="*/ 1 w 145"/>
                <a:gd name="T13" fmla="*/ 0 h 218"/>
                <a:gd name="T14" fmla="*/ 1 w 145"/>
                <a:gd name="T15" fmla="*/ 0 h 218"/>
                <a:gd name="T16" fmla="*/ 0 w 145"/>
                <a:gd name="T17" fmla="*/ 0 h 218"/>
                <a:gd name="T18" fmla="*/ 0 w 145"/>
                <a:gd name="T19" fmla="*/ 0 h 218"/>
                <a:gd name="T20" fmla="*/ 0 w 145"/>
                <a:gd name="T21" fmla="*/ 0 h 2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218"/>
                <a:gd name="T35" fmla="*/ 145 w 145"/>
                <a:gd name="T36" fmla="*/ 218 h 2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218">
                  <a:moveTo>
                    <a:pt x="41" y="8"/>
                  </a:moveTo>
                  <a:lnTo>
                    <a:pt x="0" y="61"/>
                  </a:lnTo>
                  <a:lnTo>
                    <a:pt x="1" y="147"/>
                  </a:lnTo>
                  <a:lnTo>
                    <a:pt x="40" y="218"/>
                  </a:lnTo>
                  <a:lnTo>
                    <a:pt x="96" y="211"/>
                  </a:lnTo>
                  <a:lnTo>
                    <a:pt x="131" y="164"/>
                  </a:lnTo>
                  <a:lnTo>
                    <a:pt x="145" y="92"/>
                  </a:lnTo>
                  <a:lnTo>
                    <a:pt x="123" y="35"/>
                  </a:lnTo>
                  <a:lnTo>
                    <a:pt x="88" y="0"/>
                  </a:lnTo>
                  <a:lnTo>
                    <a:pt x="41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7" name="Freeform 18"/>
            <p:cNvSpPr>
              <a:spLocks/>
            </p:cNvSpPr>
            <p:nvPr/>
          </p:nvSpPr>
          <p:spPr bwMode="auto">
            <a:xfrm>
              <a:off x="1615" y="3081"/>
              <a:ext cx="534" cy="194"/>
            </a:xfrm>
            <a:custGeom>
              <a:avLst/>
              <a:gdLst>
                <a:gd name="T0" fmla="*/ 0 w 1602"/>
                <a:gd name="T1" fmla="*/ 1 h 581"/>
                <a:gd name="T2" fmla="*/ 0 w 1602"/>
                <a:gd name="T3" fmla="*/ 2 h 581"/>
                <a:gd name="T4" fmla="*/ 0 w 1602"/>
                <a:gd name="T5" fmla="*/ 2 h 581"/>
                <a:gd name="T6" fmla="*/ 0 w 1602"/>
                <a:gd name="T7" fmla="*/ 2 h 581"/>
                <a:gd name="T8" fmla="*/ 0 w 1602"/>
                <a:gd name="T9" fmla="*/ 2 h 581"/>
                <a:gd name="T10" fmla="*/ 0 w 1602"/>
                <a:gd name="T11" fmla="*/ 2 h 581"/>
                <a:gd name="T12" fmla="*/ 1 w 1602"/>
                <a:gd name="T13" fmla="*/ 2 h 581"/>
                <a:gd name="T14" fmla="*/ 1 w 1602"/>
                <a:gd name="T15" fmla="*/ 2 h 581"/>
                <a:gd name="T16" fmla="*/ 1 w 1602"/>
                <a:gd name="T17" fmla="*/ 2 h 581"/>
                <a:gd name="T18" fmla="*/ 1 w 1602"/>
                <a:gd name="T19" fmla="*/ 2 h 581"/>
                <a:gd name="T20" fmla="*/ 1 w 1602"/>
                <a:gd name="T21" fmla="*/ 2 h 581"/>
                <a:gd name="T22" fmla="*/ 1 w 1602"/>
                <a:gd name="T23" fmla="*/ 2 h 581"/>
                <a:gd name="T24" fmla="*/ 1 w 1602"/>
                <a:gd name="T25" fmla="*/ 2 h 581"/>
                <a:gd name="T26" fmla="*/ 2 w 1602"/>
                <a:gd name="T27" fmla="*/ 2 h 581"/>
                <a:gd name="T28" fmla="*/ 2 w 1602"/>
                <a:gd name="T29" fmla="*/ 2 h 581"/>
                <a:gd name="T30" fmla="*/ 2 w 1602"/>
                <a:gd name="T31" fmla="*/ 2 h 581"/>
                <a:gd name="T32" fmla="*/ 2 w 1602"/>
                <a:gd name="T33" fmla="*/ 2 h 581"/>
                <a:gd name="T34" fmla="*/ 2 w 1602"/>
                <a:gd name="T35" fmla="*/ 2 h 581"/>
                <a:gd name="T36" fmla="*/ 2 w 1602"/>
                <a:gd name="T37" fmla="*/ 2 h 581"/>
                <a:gd name="T38" fmla="*/ 2 w 1602"/>
                <a:gd name="T39" fmla="*/ 2 h 581"/>
                <a:gd name="T40" fmla="*/ 7 w 1602"/>
                <a:gd name="T41" fmla="*/ 1 h 581"/>
                <a:gd name="T42" fmla="*/ 3 w 1602"/>
                <a:gd name="T43" fmla="*/ 1 h 581"/>
                <a:gd name="T44" fmla="*/ 2 w 1602"/>
                <a:gd name="T45" fmla="*/ 0 h 581"/>
                <a:gd name="T46" fmla="*/ 2 w 1602"/>
                <a:gd name="T47" fmla="*/ 1 h 581"/>
                <a:gd name="T48" fmla="*/ 2 w 1602"/>
                <a:gd name="T49" fmla="*/ 1 h 581"/>
                <a:gd name="T50" fmla="*/ 2 w 1602"/>
                <a:gd name="T51" fmla="*/ 2 h 581"/>
                <a:gd name="T52" fmla="*/ 2 w 1602"/>
                <a:gd name="T53" fmla="*/ 2 h 581"/>
                <a:gd name="T54" fmla="*/ 2 w 1602"/>
                <a:gd name="T55" fmla="*/ 2 h 581"/>
                <a:gd name="T56" fmla="*/ 2 w 1602"/>
                <a:gd name="T57" fmla="*/ 2 h 581"/>
                <a:gd name="T58" fmla="*/ 2 w 1602"/>
                <a:gd name="T59" fmla="*/ 2 h 581"/>
                <a:gd name="T60" fmla="*/ 2 w 1602"/>
                <a:gd name="T61" fmla="*/ 2 h 581"/>
                <a:gd name="T62" fmla="*/ 2 w 1602"/>
                <a:gd name="T63" fmla="*/ 2 h 581"/>
                <a:gd name="T64" fmla="*/ 1 w 1602"/>
                <a:gd name="T65" fmla="*/ 2 h 581"/>
                <a:gd name="T66" fmla="*/ 1 w 1602"/>
                <a:gd name="T67" fmla="*/ 2 h 581"/>
                <a:gd name="T68" fmla="*/ 1 w 1602"/>
                <a:gd name="T69" fmla="*/ 2 h 581"/>
                <a:gd name="T70" fmla="*/ 1 w 1602"/>
                <a:gd name="T71" fmla="*/ 2 h 581"/>
                <a:gd name="T72" fmla="*/ 1 w 1602"/>
                <a:gd name="T73" fmla="*/ 2 h 581"/>
                <a:gd name="T74" fmla="*/ 1 w 1602"/>
                <a:gd name="T75" fmla="*/ 2 h 581"/>
                <a:gd name="T76" fmla="*/ 1 w 1602"/>
                <a:gd name="T77" fmla="*/ 1 h 581"/>
                <a:gd name="T78" fmla="*/ 1 w 1602"/>
                <a:gd name="T79" fmla="*/ 1 h 581"/>
                <a:gd name="T80" fmla="*/ 1 w 1602"/>
                <a:gd name="T81" fmla="*/ 0 h 581"/>
                <a:gd name="T82" fmla="*/ 1 w 1602"/>
                <a:gd name="T83" fmla="*/ 0 h 581"/>
                <a:gd name="T84" fmla="*/ 0 w 1602"/>
                <a:gd name="T85" fmla="*/ 1 h 5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2"/>
                <a:gd name="T130" fmla="*/ 0 h 581"/>
                <a:gd name="T131" fmla="*/ 1602 w 1602"/>
                <a:gd name="T132" fmla="*/ 581 h 5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2" h="581">
                  <a:moveTo>
                    <a:pt x="0" y="275"/>
                  </a:moveTo>
                  <a:lnTo>
                    <a:pt x="2" y="303"/>
                  </a:lnTo>
                  <a:lnTo>
                    <a:pt x="5" y="333"/>
                  </a:lnTo>
                  <a:lnTo>
                    <a:pt x="13" y="369"/>
                  </a:lnTo>
                  <a:lnTo>
                    <a:pt x="20" y="389"/>
                  </a:lnTo>
                  <a:lnTo>
                    <a:pt x="28" y="410"/>
                  </a:lnTo>
                  <a:lnTo>
                    <a:pt x="38" y="431"/>
                  </a:lnTo>
                  <a:lnTo>
                    <a:pt x="51" y="451"/>
                  </a:lnTo>
                  <a:lnTo>
                    <a:pt x="67" y="470"/>
                  </a:lnTo>
                  <a:lnTo>
                    <a:pt x="84" y="490"/>
                  </a:lnTo>
                  <a:lnTo>
                    <a:pt x="106" y="506"/>
                  </a:lnTo>
                  <a:lnTo>
                    <a:pt x="112" y="510"/>
                  </a:lnTo>
                  <a:lnTo>
                    <a:pt x="118" y="514"/>
                  </a:lnTo>
                  <a:lnTo>
                    <a:pt x="130" y="521"/>
                  </a:lnTo>
                  <a:lnTo>
                    <a:pt x="144" y="528"/>
                  </a:lnTo>
                  <a:lnTo>
                    <a:pt x="157" y="537"/>
                  </a:lnTo>
                  <a:lnTo>
                    <a:pt x="170" y="542"/>
                  </a:lnTo>
                  <a:lnTo>
                    <a:pt x="182" y="546"/>
                  </a:lnTo>
                  <a:lnTo>
                    <a:pt x="195" y="552"/>
                  </a:lnTo>
                  <a:lnTo>
                    <a:pt x="206" y="557"/>
                  </a:lnTo>
                  <a:lnTo>
                    <a:pt x="218" y="560"/>
                  </a:lnTo>
                  <a:lnTo>
                    <a:pt x="231" y="565"/>
                  </a:lnTo>
                  <a:lnTo>
                    <a:pt x="253" y="571"/>
                  </a:lnTo>
                  <a:lnTo>
                    <a:pt x="275" y="575"/>
                  </a:lnTo>
                  <a:lnTo>
                    <a:pt x="317" y="581"/>
                  </a:lnTo>
                  <a:lnTo>
                    <a:pt x="355" y="581"/>
                  </a:lnTo>
                  <a:lnTo>
                    <a:pt x="392" y="575"/>
                  </a:lnTo>
                  <a:lnTo>
                    <a:pt x="423" y="567"/>
                  </a:lnTo>
                  <a:lnTo>
                    <a:pt x="440" y="561"/>
                  </a:lnTo>
                  <a:lnTo>
                    <a:pt x="454" y="554"/>
                  </a:lnTo>
                  <a:lnTo>
                    <a:pt x="468" y="548"/>
                  </a:lnTo>
                  <a:lnTo>
                    <a:pt x="481" y="539"/>
                  </a:lnTo>
                  <a:lnTo>
                    <a:pt x="495" y="530"/>
                  </a:lnTo>
                  <a:lnTo>
                    <a:pt x="502" y="526"/>
                  </a:lnTo>
                  <a:lnTo>
                    <a:pt x="507" y="521"/>
                  </a:lnTo>
                  <a:lnTo>
                    <a:pt x="531" y="502"/>
                  </a:lnTo>
                  <a:lnTo>
                    <a:pt x="552" y="483"/>
                  </a:lnTo>
                  <a:lnTo>
                    <a:pt x="568" y="465"/>
                  </a:lnTo>
                  <a:lnTo>
                    <a:pt x="581" y="451"/>
                  </a:lnTo>
                  <a:lnTo>
                    <a:pt x="592" y="437"/>
                  </a:lnTo>
                  <a:lnTo>
                    <a:pt x="1180" y="307"/>
                  </a:lnTo>
                  <a:lnTo>
                    <a:pt x="1602" y="279"/>
                  </a:lnTo>
                  <a:lnTo>
                    <a:pt x="1595" y="192"/>
                  </a:lnTo>
                  <a:lnTo>
                    <a:pt x="612" y="294"/>
                  </a:lnTo>
                  <a:lnTo>
                    <a:pt x="619" y="165"/>
                  </a:lnTo>
                  <a:lnTo>
                    <a:pt x="579" y="91"/>
                  </a:lnTo>
                  <a:lnTo>
                    <a:pt x="579" y="224"/>
                  </a:lnTo>
                  <a:lnTo>
                    <a:pt x="575" y="281"/>
                  </a:lnTo>
                  <a:lnTo>
                    <a:pt x="567" y="336"/>
                  </a:lnTo>
                  <a:lnTo>
                    <a:pt x="561" y="360"/>
                  </a:lnTo>
                  <a:lnTo>
                    <a:pt x="554" y="385"/>
                  </a:lnTo>
                  <a:lnTo>
                    <a:pt x="545" y="406"/>
                  </a:lnTo>
                  <a:lnTo>
                    <a:pt x="534" y="424"/>
                  </a:lnTo>
                  <a:lnTo>
                    <a:pt x="521" y="440"/>
                  </a:lnTo>
                  <a:lnTo>
                    <a:pt x="509" y="454"/>
                  </a:lnTo>
                  <a:lnTo>
                    <a:pt x="495" y="468"/>
                  </a:lnTo>
                  <a:lnTo>
                    <a:pt x="481" y="479"/>
                  </a:lnTo>
                  <a:lnTo>
                    <a:pt x="473" y="483"/>
                  </a:lnTo>
                  <a:lnTo>
                    <a:pt x="466" y="488"/>
                  </a:lnTo>
                  <a:lnTo>
                    <a:pt x="458" y="492"/>
                  </a:lnTo>
                  <a:lnTo>
                    <a:pt x="450" y="497"/>
                  </a:lnTo>
                  <a:lnTo>
                    <a:pt x="434" y="505"/>
                  </a:lnTo>
                  <a:lnTo>
                    <a:pt x="418" y="510"/>
                  </a:lnTo>
                  <a:lnTo>
                    <a:pt x="401" y="513"/>
                  </a:lnTo>
                  <a:lnTo>
                    <a:pt x="386" y="516"/>
                  </a:lnTo>
                  <a:lnTo>
                    <a:pt x="353" y="517"/>
                  </a:lnTo>
                  <a:lnTo>
                    <a:pt x="321" y="512"/>
                  </a:lnTo>
                  <a:lnTo>
                    <a:pt x="293" y="499"/>
                  </a:lnTo>
                  <a:lnTo>
                    <a:pt x="277" y="494"/>
                  </a:lnTo>
                  <a:lnTo>
                    <a:pt x="265" y="487"/>
                  </a:lnTo>
                  <a:lnTo>
                    <a:pt x="251" y="483"/>
                  </a:lnTo>
                  <a:lnTo>
                    <a:pt x="242" y="477"/>
                  </a:lnTo>
                  <a:lnTo>
                    <a:pt x="221" y="468"/>
                  </a:lnTo>
                  <a:lnTo>
                    <a:pt x="204" y="459"/>
                  </a:lnTo>
                  <a:lnTo>
                    <a:pt x="178" y="429"/>
                  </a:lnTo>
                  <a:lnTo>
                    <a:pt x="157" y="376"/>
                  </a:lnTo>
                  <a:lnTo>
                    <a:pt x="149" y="340"/>
                  </a:lnTo>
                  <a:lnTo>
                    <a:pt x="142" y="303"/>
                  </a:lnTo>
                  <a:lnTo>
                    <a:pt x="133" y="231"/>
                  </a:lnTo>
                  <a:lnTo>
                    <a:pt x="130" y="169"/>
                  </a:lnTo>
                  <a:lnTo>
                    <a:pt x="137" y="121"/>
                  </a:lnTo>
                  <a:lnTo>
                    <a:pt x="149" y="80"/>
                  </a:lnTo>
                  <a:lnTo>
                    <a:pt x="160" y="41"/>
                  </a:lnTo>
                  <a:lnTo>
                    <a:pt x="171" y="0"/>
                  </a:lnTo>
                  <a:lnTo>
                    <a:pt x="69" y="117"/>
                  </a:lnTo>
                  <a:lnTo>
                    <a:pt x="0" y="27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8" name="Freeform 19"/>
            <p:cNvSpPr>
              <a:spLocks/>
            </p:cNvSpPr>
            <p:nvPr/>
          </p:nvSpPr>
          <p:spPr bwMode="auto">
            <a:xfrm>
              <a:off x="1697" y="3110"/>
              <a:ext cx="83" cy="113"/>
            </a:xfrm>
            <a:custGeom>
              <a:avLst/>
              <a:gdLst>
                <a:gd name="T0" fmla="*/ 0 w 249"/>
                <a:gd name="T1" fmla="*/ 1 h 337"/>
                <a:gd name="T2" fmla="*/ 0 w 249"/>
                <a:gd name="T3" fmla="*/ 0 h 337"/>
                <a:gd name="T4" fmla="*/ 0 w 249"/>
                <a:gd name="T5" fmla="*/ 0 h 337"/>
                <a:gd name="T6" fmla="*/ 1 w 249"/>
                <a:gd name="T7" fmla="*/ 0 h 337"/>
                <a:gd name="T8" fmla="*/ 1 w 249"/>
                <a:gd name="T9" fmla="*/ 0 h 337"/>
                <a:gd name="T10" fmla="*/ 1 w 249"/>
                <a:gd name="T11" fmla="*/ 1 h 337"/>
                <a:gd name="T12" fmla="*/ 1 w 249"/>
                <a:gd name="T13" fmla="*/ 1 h 337"/>
                <a:gd name="T14" fmla="*/ 1 w 249"/>
                <a:gd name="T15" fmla="*/ 1 h 337"/>
                <a:gd name="T16" fmla="*/ 1 w 249"/>
                <a:gd name="T17" fmla="*/ 1 h 337"/>
                <a:gd name="T18" fmla="*/ 0 w 249"/>
                <a:gd name="T19" fmla="*/ 1 h 337"/>
                <a:gd name="T20" fmla="*/ 0 w 249"/>
                <a:gd name="T21" fmla="*/ 1 h 337"/>
                <a:gd name="T22" fmla="*/ 0 w 249"/>
                <a:gd name="T23" fmla="*/ 1 h 337"/>
                <a:gd name="T24" fmla="*/ 0 w 249"/>
                <a:gd name="T25" fmla="*/ 1 h 337"/>
                <a:gd name="T26" fmla="*/ 0 w 249"/>
                <a:gd name="T27" fmla="*/ 1 h 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337"/>
                <a:gd name="T44" fmla="*/ 249 w 249"/>
                <a:gd name="T45" fmla="*/ 337 h 3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337">
                  <a:moveTo>
                    <a:pt x="4" y="124"/>
                  </a:moveTo>
                  <a:lnTo>
                    <a:pt x="36" y="40"/>
                  </a:lnTo>
                  <a:lnTo>
                    <a:pt x="100" y="0"/>
                  </a:lnTo>
                  <a:lnTo>
                    <a:pt x="183" y="1"/>
                  </a:lnTo>
                  <a:lnTo>
                    <a:pt x="233" y="59"/>
                  </a:lnTo>
                  <a:lnTo>
                    <a:pt x="249" y="135"/>
                  </a:lnTo>
                  <a:lnTo>
                    <a:pt x="238" y="234"/>
                  </a:lnTo>
                  <a:lnTo>
                    <a:pt x="188" y="305"/>
                  </a:lnTo>
                  <a:lnTo>
                    <a:pt x="126" y="337"/>
                  </a:lnTo>
                  <a:lnTo>
                    <a:pt x="62" y="318"/>
                  </a:lnTo>
                  <a:lnTo>
                    <a:pt x="19" y="264"/>
                  </a:lnTo>
                  <a:lnTo>
                    <a:pt x="0" y="180"/>
                  </a:lnTo>
                  <a:lnTo>
                    <a:pt x="4" y="1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9" name="Freeform 20"/>
            <p:cNvSpPr>
              <a:spLocks/>
            </p:cNvSpPr>
            <p:nvPr/>
          </p:nvSpPr>
          <p:spPr bwMode="auto">
            <a:xfrm>
              <a:off x="1248" y="3208"/>
              <a:ext cx="443" cy="100"/>
            </a:xfrm>
            <a:custGeom>
              <a:avLst/>
              <a:gdLst>
                <a:gd name="T0" fmla="*/ 5 w 1330"/>
                <a:gd name="T1" fmla="*/ 0 h 299"/>
                <a:gd name="T2" fmla="*/ 2 w 1330"/>
                <a:gd name="T3" fmla="*/ 0 h 299"/>
                <a:gd name="T4" fmla="*/ 0 w 1330"/>
                <a:gd name="T5" fmla="*/ 1 h 299"/>
                <a:gd name="T6" fmla="*/ 2 w 1330"/>
                <a:gd name="T7" fmla="*/ 1 h 299"/>
                <a:gd name="T8" fmla="*/ 1 w 1330"/>
                <a:gd name="T9" fmla="*/ 1 h 299"/>
                <a:gd name="T10" fmla="*/ 3 w 1330"/>
                <a:gd name="T11" fmla="*/ 1 h 299"/>
                <a:gd name="T12" fmla="*/ 2 w 1330"/>
                <a:gd name="T13" fmla="*/ 1 h 299"/>
                <a:gd name="T14" fmla="*/ 4 w 1330"/>
                <a:gd name="T15" fmla="*/ 1 h 299"/>
                <a:gd name="T16" fmla="*/ 3 w 1330"/>
                <a:gd name="T17" fmla="*/ 1 h 299"/>
                <a:gd name="T18" fmla="*/ 5 w 1330"/>
                <a:gd name="T19" fmla="*/ 1 h 299"/>
                <a:gd name="T20" fmla="*/ 5 w 1330"/>
                <a:gd name="T21" fmla="*/ 0 h 299"/>
                <a:gd name="T22" fmla="*/ 5 w 1330"/>
                <a:gd name="T23" fmla="*/ 0 h 2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0"/>
                <a:gd name="T37" fmla="*/ 0 h 299"/>
                <a:gd name="T38" fmla="*/ 1330 w 1330"/>
                <a:gd name="T39" fmla="*/ 299 h 2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0" h="299">
                  <a:moveTo>
                    <a:pt x="1141" y="0"/>
                  </a:moveTo>
                  <a:lnTo>
                    <a:pt x="606" y="49"/>
                  </a:lnTo>
                  <a:lnTo>
                    <a:pt x="0" y="193"/>
                  </a:lnTo>
                  <a:lnTo>
                    <a:pt x="433" y="155"/>
                  </a:lnTo>
                  <a:lnTo>
                    <a:pt x="134" y="270"/>
                  </a:lnTo>
                  <a:lnTo>
                    <a:pt x="718" y="175"/>
                  </a:lnTo>
                  <a:lnTo>
                    <a:pt x="444" y="299"/>
                  </a:lnTo>
                  <a:lnTo>
                    <a:pt x="945" y="199"/>
                  </a:lnTo>
                  <a:lnTo>
                    <a:pt x="810" y="278"/>
                  </a:lnTo>
                  <a:lnTo>
                    <a:pt x="1330" y="160"/>
                  </a:lnTo>
                  <a:lnTo>
                    <a:pt x="114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4276" name="Group 21"/>
          <p:cNvGrpSpPr>
            <a:grpSpLocks/>
          </p:cNvGrpSpPr>
          <p:nvPr/>
        </p:nvGrpSpPr>
        <p:grpSpPr bwMode="auto">
          <a:xfrm>
            <a:off x="6424961" y="4464202"/>
            <a:ext cx="1828800" cy="908050"/>
            <a:chOff x="2448" y="2496"/>
            <a:chExt cx="1152" cy="572"/>
          </a:xfrm>
          <a:solidFill>
            <a:schemeClr val="bg1"/>
          </a:solidFill>
        </p:grpSpPr>
        <p:sp>
          <p:nvSpPr>
            <p:cNvPr id="54296" name="Freeform 22"/>
            <p:cNvSpPr>
              <a:spLocks/>
            </p:cNvSpPr>
            <p:nvPr/>
          </p:nvSpPr>
          <p:spPr bwMode="auto">
            <a:xfrm>
              <a:off x="2578" y="2617"/>
              <a:ext cx="349" cy="259"/>
            </a:xfrm>
            <a:custGeom>
              <a:avLst/>
              <a:gdLst>
                <a:gd name="T0" fmla="*/ 4 w 1047"/>
                <a:gd name="T1" fmla="*/ 0 h 776"/>
                <a:gd name="T2" fmla="*/ 1 w 1047"/>
                <a:gd name="T3" fmla="*/ 0 h 776"/>
                <a:gd name="T4" fmla="*/ 0 w 1047"/>
                <a:gd name="T5" fmla="*/ 1 h 776"/>
                <a:gd name="T6" fmla="*/ 0 w 1047"/>
                <a:gd name="T7" fmla="*/ 3 h 776"/>
                <a:gd name="T8" fmla="*/ 1 w 1047"/>
                <a:gd name="T9" fmla="*/ 3 h 776"/>
                <a:gd name="T10" fmla="*/ 1 w 1047"/>
                <a:gd name="T11" fmla="*/ 1 h 776"/>
                <a:gd name="T12" fmla="*/ 1 w 1047"/>
                <a:gd name="T13" fmla="*/ 1 h 776"/>
                <a:gd name="T14" fmla="*/ 1 w 1047"/>
                <a:gd name="T15" fmla="*/ 0 h 776"/>
                <a:gd name="T16" fmla="*/ 4 w 1047"/>
                <a:gd name="T17" fmla="*/ 0 h 776"/>
                <a:gd name="T18" fmla="*/ 4 w 1047"/>
                <a:gd name="T19" fmla="*/ 0 h 776"/>
                <a:gd name="T20" fmla="*/ 4 w 1047"/>
                <a:gd name="T21" fmla="*/ 0 h 7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7"/>
                <a:gd name="T34" fmla="*/ 0 h 776"/>
                <a:gd name="T35" fmla="*/ 1047 w 1047"/>
                <a:gd name="T36" fmla="*/ 776 h 7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7" h="776">
                  <a:moveTo>
                    <a:pt x="952" y="0"/>
                  </a:moveTo>
                  <a:lnTo>
                    <a:pt x="195" y="70"/>
                  </a:lnTo>
                  <a:lnTo>
                    <a:pt x="0" y="247"/>
                  </a:lnTo>
                  <a:lnTo>
                    <a:pt x="5" y="776"/>
                  </a:lnTo>
                  <a:lnTo>
                    <a:pt x="129" y="774"/>
                  </a:lnTo>
                  <a:lnTo>
                    <a:pt x="148" y="249"/>
                  </a:lnTo>
                  <a:lnTo>
                    <a:pt x="359" y="282"/>
                  </a:lnTo>
                  <a:lnTo>
                    <a:pt x="226" y="121"/>
                  </a:lnTo>
                  <a:lnTo>
                    <a:pt x="1047" y="37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7" name="Freeform 23"/>
            <p:cNvSpPr>
              <a:spLocks/>
            </p:cNvSpPr>
            <p:nvPr/>
          </p:nvSpPr>
          <p:spPr bwMode="auto">
            <a:xfrm>
              <a:off x="2452" y="2708"/>
              <a:ext cx="878" cy="217"/>
            </a:xfrm>
            <a:custGeom>
              <a:avLst/>
              <a:gdLst>
                <a:gd name="T0" fmla="*/ 1 w 2634"/>
                <a:gd name="T1" fmla="*/ 0 h 651"/>
                <a:gd name="T2" fmla="*/ 1 w 2634"/>
                <a:gd name="T3" fmla="*/ 0 h 651"/>
                <a:gd name="T4" fmla="*/ 1 w 2634"/>
                <a:gd name="T5" fmla="*/ 0 h 651"/>
                <a:gd name="T6" fmla="*/ 0 w 2634"/>
                <a:gd name="T7" fmla="*/ 1 h 651"/>
                <a:gd name="T8" fmla="*/ 0 w 2634"/>
                <a:gd name="T9" fmla="*/ 1 h 651"/>
                <a:gd name="T10" fmla="*/ 0 w 2634"/>
                <a:gd name="T11" fmla="*/ 2 h 651"/>
                <a:gd name="T12" fmla="*/ 0 w 2634"/>
                <a:gd name="T13" fmla="*/ 2 h 651"/>
                <a:gd name="T14" fmla="*/ 0 w 2634"/>
                <a:gd name="T15" fmla="*/ 2 h 651"/>
                <a:gd name="T16" fmla="*/ 1 w 2634"/>
                <a:gd name="T17" fmla="*/ 2 h 651"/>
                <a:gd name="T18" fmla="*/ 5 w 2634"/>
                <a:gd name="T19" fmla="*/ 3 h 651"/>
                <a:gd name="T20" fmla="*/ 5 w 2634"/>
                <a:gd name="T21" fmla="*/ 2 h 651"/>
                <a:gd name="T22" fmla="*/ 5 w 2634"/>
                <a:gd name="T23" fmla="*/ 2 h 651"/>
                <a:gd name="T24" fmla="*/ 5 w 2634"/>
                <a:gd name="T25" fmla="*/ 2 h 651"/>
                <a:gd name="T26" fmla="*/ 6 w 2634"/>
                <a:gd name="T27" fmla="*/ 1 h 651"/>
                <a:gd name="T28" fmla="*/ 6 w 2634"/>
                <a:gd name="T29" fmla="*/ 2 h 651"/>
                <a:gd name="T30" fmla="*/ 7 w 2634"/>
                <a:gd name="T31" fmla="*/ 2 h 651"/>
                <a:gd name="T32" fmla="*/ 7 w 2634"/>
                <a:gd name="T33" fmla="*/ 2 h 651"/>
                <a:gd name="T34" fmla="*/ 7 w 2634"/>
                <a:gd name="T35" fmla="*/ 3 h 651"/>
                <a:gd name="T36" fmla="*/ 8 w 2634"/>
                <a:gd name="T37" fmla="*/ 2 h 651"/>
                <a:gd name="T38" fmla="*/ 8 w 2634"/>
                <a:gd name="T39" fmla="*/ 2 h 651"/>
                <a:gd name="T40" fmla="*/ 7 w 2634"/>
                <a:gd name="T41" fmla="*/ 2 h 651"/>
                <a:gd name="T42" fmla="*/ 7 w 2634"/>
                <a:gd name="T43" fmla="*/ 1 h 651"/>
                <a:gd name="T44" fmla="*/ 7 w 2634"/>
                <a:gd name="T45" fmla="*/ 1 h 651"/>
                <a:gd name="T46" fmla="*/ 7 w 2634"/>
                <a:gd name="T47" fmla="*/ 1 h 651"/>
                <a:gd name="T48" fmla="*/ 7 w 2634"/>
                <a:gd name="T49" fmla="*/ 1 h 651"/>
                <a:gd name="T50" fmla="*/ 6 w 2634"/>
                <a:gd name="T51" fmla="*/ 1 h 651"/>
                <a:gd name="T52" fmla="*/ 6 w 2634"/>
                <a:gd name="T53" fmla="*/ 1 h 651"/>
                <a:gd name="T54" fmla="*/ 6 w 2634"/>
                <a:gd name="T55" fmla="*/ 1 h 651"/>
                <a:gd name="T56" fmla="*/ 5 w 2634"/>
                <a:gd name="T57" fmla="*/ 1 h 651"/>
                <a:gd name="T58" fmla="*/ 5 w 2634"/>
                <a:gd name="T59" fmla="*/ 1 h 651"/>
                <a:gd name="T60" fmla="*/ 5 w 2634"/>
                <a:gd name="T61" fmla="*/ 1 h 651"/>
                <a:gd name="T62" fmla="*/ 5 w 2634"/>
                <a:gd name="T63" fmla="*/ 1 h 651"/>
                <a:gd name="T64" fmla="*/ 5 w 2634"/>
                <a:gd name="T65" fmla="*/ 1 h 651"/>
                <a:gd name="T66" fmla="*/ 5 w 2634"/>
                <a:gd name="T67" fmla="*/ 2 h 651"/>
                <a:gd name="T68" fmla="*/ 5 w 2634"/>
                <a:gd name="T69" fmla="*/ 2 h 651"/>
                <a:gd name="T70" fmla="*/ 5 w 2634"/>
                <a:gd name="T71" fmla="*/ 2 h 651"/>
                <a:gd name="T72" fmla="*/ 4 w 2634"/>
                <a:gd name="T73" fmla="*/ 1 h 651"/>
                <a:gd name="T74" fmla="*/ 5 w 2634"/>
                <a:gd name="T75" fmla="*/ 1 h 651"/>
                <a:gd name="T76" fmla="*/ 4 w 2634"/>
                <a:gd name="T77" fmla="*/ 1 h 651"/>
                <a:gd name="T78" fmla="*/ 4 w 2634"/>
                <a:gd name="T79" fmla="*/ 1 h 651"/>
                <a:gd name="T80" fmla="*/ 4 w 2634"/>
                <a:gd name="T81" fmla="*/ 1 h 651"/>
                <a:gd name="T82" fmla="*/ 4 w 2634"/>
                <a:gd name="T83" fmla="*/ 1 h 651"/>
                <a:gd name="T84" fmla="*/ 4 w 2634"/>
                <a:gd name="T85" fmla="*/ 1 h 651"/>
                <a:gd name="T86" fmla="*/ 3 w 2634"/>
                <a:gd name="T87" fmla="*/ 1 h 651"/>
                <a:gd name="T88" fmla="*/ 3 w 2634"/>
                <a:gd name="T89" fmla="*/ 1 h 651"/>
                <a:gd name="T90" fmla="*/ 3 w 2634"/>
                <a:gd name="T91" fmla="*/ 1 h 651"/>
                <a:gd name="T92" fmla="*/ 3 w 2634"/>
                <a:gd name="T93" fmla="*/ 0 h 651"/>
                <a:gd name="T94" fmla="*/ 2 w 2634"/>
                <a:gd name="T95" fmla="*/ 2 h 651"/>
                <a:gd name="T96" fmla="*/ 1 w 2634"/>
                <a:gd name="T97" fmla="*/ 2 h 651"/>
                <a:gd name="T98" fmla="*/ 1 w 2634"/>
                <a:gd name="T99" fmla="*/ 2 h 651"/>
                <a:gd name="T100" fmla="*/ 1 w 2634"/>
                <a:gd name="T101" fmla="*/ 2 h 651"/>
                <a:gd name="T102" fmla="*/ 0 w 2634"/>
                <a:gd name="T103" fmla="*/ 1 h 651"/>
                <a:gd name="T104" fmla="*/ 1 w 2634"/>
                <a:gd name="T105" fmla="*/ 1 h 651"/>
                <a:gd name="T106" fmla="*/ 1 w 2634"/>
                <a:gd name="T107" fmla="*/ 0 h 6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34"/>
                <a:gd name="T163" fmla="*/ 0 h 651"/>
                <a:gd name="T164" fmla="*/ 2634 w 2634"/>
                <a:gd name="T165" fmla="*/ 651 h 6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34" h="651">
                  <a:moveTo>
                    <a:pt x="248" y="24"/>
                  </a:moveTo>
                  <a:lnTo>
                    <a:pt x="242" y="28"/>
                  </a:lnTo>
                  <a:lnTo>
                    <a:pt x="225" y="35"/>
                  </a:lnTo>
                  <a:lnTo>
                    <a:pt x="214" y="40"/>
                  </a:lnTo>
                  <a:lnTo>
                    <a:pt x="200" y="47"/>
                  </a:lnTo>
                  <a:lnTo>
                    <a:pt x="185" y="55"/>
                  </a:lnTo>
                  <a:lnTo>
                    <a:pt x="177" y="61"/>
                  </a:lnTo>
                  <a:lnTo>
                    <a:pt x="169" y="65"/>
                  </a:lnTo>
                  <a:lnTo>
                    <a:pt x="160" y="69"/>
                  </a:lnTo>
                  <a:lnTo>
                    <a:pt x="153" y="76"/>
                  </a:lnTo>
                  <a:lnTo>
                    <a:pt x="144" y="83"/>
                  </a:lnTo>
                  <a:lnTo>
                    <a:pt x="135" y="88"/>
                  </a:lnTo>
                  <a:lnTo>
                    <a:pt x="119" y="102"/>
                  </a:lnTo>
                  <a:lnTo>
                    <a:pt x="101" y="117"/>
                  </a:lnTo>
                  <a:lnTo>
                    <a:pt x="86" y="134"/>
                  </a:lnTo>
                  <a:lnTo>
                    <a:pt x="71" y="152"/>
                  </a:lnTo>
                  <a:lnTo>
                    <a:pt x="57" y="171"/>
                  </a:lnTo>
                  <a:lnTo>
                    <a:pt x="44" y="191"/>
                  </a:lnTo>
                  <a:lnTo>
                    <a:pt x="33" y="213"/>
                  </a:lnTo>
                  <a:lnTo>
                    <a:pt x="25" y="235"/>
                  </a:lnTo>
                  <a:lnTo>
                    <a:pt x="11" y="274"/>
                  </a:lnTo>
                  <a:lnTo>
                    <a:pt x="0" y="348"/>
                  </a:lnTo>
                  <a:lnTo>
                    <a:pt x="2" y="381"/>
                  </a:lnTo>
                  <a:lnTo>
                    <a:pt x="9" y="412"/>
                  </a:lnTo>
                  <a:lnTo>
                    <a:pt x="17" y="440"/>
                  </a:lnTo>
                  <a:lnTo>
                    <a:pt x="22" y="454"/>
                  </a:lnTo>
                  <a:lnTo>
                    <a:pt x="28" y="467"/>
                  </a:lnTo>
                  <a:lnTo>
                    <a:pt x="35" y="478"/>
                  </a:lnTo>
                  <a:lnTo>
                    <a:pt x="44" y="489"/>
                  </a:lnTo>
                  <a:lnTo>
                    <a:pt x="64" y="507"/>
                  </a:lnTo>
                  <a:lnTo>
                    <a:pt x="73" y="513"/>
                  </a:lnTo>
                  <a:lnTo>
                    <a:pt x="86" y="519"/>
                  </a:lnTo>
                  <a:lnTo>
                    <a:pt x="97" y="523"/>
                  </a:lnTo>
                  <a:lnTo>
                    <a:pt x="108" y="527"/>
                  </a:lnTo>
                  <a:lnTo>
                    <a:pt x="129" y="533"/>
                  </a:lnTo>
                  <a:lnTo>
                    <a:pt x="146" y="537"/>
                  </a:lnTo>
                  <a:lnTo>
                    <a:pt x="162" y="537"/>
                  </a:lnTo>
                  <a:lnTo>
                    <a:pt x="979" y="562"/>
                  </a:lnTo>
                  <a:lnTo>
                    <a:pt x="1118" y="527"/>
                  </a:lnTo>
                  <a:lnTo>
                    <a:pt x="1122" y="617"/>
                  </a:lnTo>
                  <a:lnTo>
                    <a:pt x="1213" y="560"/>
                  </a:lnTo>
                  <a:lnTo>
                    <a:pt x="1224" y="530"/>
                  </a:lnTo>
                  <a:lnTo>
                    <a:pt x="1230" y="515"/>
                  </a:lnTo>
                  <a:lnTo>
                    <a:pt x="1238" y="500"/>
                  </a:lnTo>
                  <a:lnTo>
                    <a:pt x="1247" y="483"/>
                  </a:lnTo>
                  <a:lnTo>
                    <a:pt x="1257" y="464"/>
                  </a:lnTo>
                  <a:lnTo>
                    <a:pt x="1268" y="447"/>
                  </a:lnTo>
                  <a:lnTo>
                    <a:pt x="1282" y="428"/>
                  </a:lnTo>
                  <a:lnTo>
                    <a:pt x="1297" y="412"/>
                  </a:lnTo>
                  <a:lnTo>
                    <a:pt x="1314" y="396"/>
                  </a:lnTo>
                  <a:lnTo>
                    <a:pt x="1322" y="390"/>
                  </a:lnTo>
                  <a:lnTo>
                    <a:pt x="1332" y="383"/>
                  </a:lnTo>
                  <a:lnTo>
                    <a:pt x="1341" y="377"/>
                  </a:lnTo>
                  <a:lnTo>
                    <a:pt x="1351" y="372"/>
                  </a:lnTo>
                  <a:lnTo>
                    <a:pt x="1362" y="366"/>
                  </a:lnTo>
                  <a:lnTo>
                    <a:pt x="1373" y="363"/>
                  </a:lnTo>
                  <a:lnTo>
                    <a:pt x="1395" y="358"/>
                  </a:lnTo>
                  <a:lnTo>
                    <a:pt x="1442" y="357"/>
                  </a:lnTo>
                  <a:lnTo>
                    <a:pt x="1486" y="359"/>
                  </a:lnTo>
                  <a:lnTo>
                    <a:pt x="1527" y="370"/>
                  </a:lnTo>
                  <a:lnTo>
                    <a:pt x="1547" y="377"/>
                  </a:lnTo>
                  <a:lnTo>
                    <a:pt x="1566" y="385"/>
                  </a:lnTo>
                  <a:lnTo>
                    <a:pt x="1584" y="395"/>
                  </a:lnTo>
                  <a:lnTo>
                    <a:pt x="1592" y="399"/>
                  </a:lnTo>
                  <a:lnTo>
                    <a:pt x="1599" y="405"/>
                  </a:lnTo>
                  <a:lnTo>
                    <a:pt x="1626" y="428"/>
                  </a:lnTo>
                  <a:lnTo>
                    <a:pt x="1648" y="454"/>
                  </a:lnTo>
                  <a:lnTo>
                    <a:pt x="1662" y="485"/>
                  </a:lnTo>
                  <a:lnTo>
                    <a:pt x="1673" y="516"/>
                  </a:lnTo>
                  <a:lnTo>
                    <a:pt x="1682" y="545"/>
                  </a:lnTo>
                  <a:lnTo>
                    <a:pt x="1693" y="599"/>
                  </a:lnTo>
                  <a:lnTo>
                    <a:pt x="1701" y="651"/>
                  </a:lnTo>
                  <a:lnTo>
                    <a:pt x="2623" y="560"/>
                  </a:lnTo>
                  <a:lnTo>
                    <a:pt x="2634" y="507"/>
                  </a:lnTo>
                  <a:lnTo>
                    <a:pt x="1931" y="526"/>
                  </a:lnTo>
                  <a:lnTo>
                    <a:pt x="1917" y="511"/>
                  </a:lnTo>
                  <a:lnTo>
                    <a:pt x="1899" y="493"/>
                  </a:lnTo>
                  <a:lnTo>
                    <a:pt x="1877" y="472"/>
                  </a:lnTo>
                  <a:lnTo>
                    <a:pt x="1863" y="460"/>
                  </a:lnTo>
                  <a:lnTo>
                    <a:pt x="1850" y="446"/>
                  </a:lnTo>
                  <a:lnTo>
                    <a:pt x="1833" y="432"/>
                  </a:lnTo>
                  <a:lnTo>
                    <a:pt x="1817" y="418"/>
                  </a:lnTo>
                  <a:lnTo>
                    <a:pt x="1800" y="403"/>
                  </a:lnTo>
                  <a:lnTo>
                    <a:pt x="1784" y="388"/>
                  </a:lnTo>
                  <a:lnTo>
                    <a:pt x="1764" y="373"/>
                  </a:lnTo>
                  <a:lnTo>
                    <a:pt x="1745" y="358"/>
                  </a:lnTo>
                  <a:lnTo>
                    <a:pt x="1726" y="341"/>
                  </a:lnTo>
                  <a:lnTo>
                    <a:pt x="1716" y="335"/>
                  </a:lnTo>
                  <a:lnTo>
                    <a:pt x="1705" y="326"/>
                  </a:lnTo>
                  <a:lnTo>
                    <a:pt x="1695" y="319"/>
                  </a:lnTo>
                  <a:lnTo>
                    <a:pt x="1684" y="313"/>
                  </a:lnTo>
                  <a:lnTo>
                    <a:pt x="1675" y="306"/>
                  </a:lnTo>
                  <a:lnTo>
                    <a:pt x="1664" y="297"/>
                  </a:lnTo>
                  <a:lnTo>
                    <a:pt x="1655" y="290"/>
                  </a:lnTo>
                  <a:lnTo>
                    <a:pt x="1646" y="284"/>
                  </a:lnTo>
                  <a:lnTo>
                    <a:pt x="1635" y="278"/>
                  </a:lnTo>
                  <a:lnTo>
                    <a:pt x="1625" y="271"/>
                  </a:lnTo>
                  <a:lnTo>
                    <a:pt x="1614" y="266"/>
                  </a:lnTo>
                  <a:lnTo>
                    <a:pt x="1604" y="259"/>
                  </a:lnTo>
                  <a:lnTo>
                    <a:pt x="1593" y="253"/>
                  </a:lnTo>
                  <a:lnTo>
                    <a:pt x="1584" y="249"/>
                  </a:lnTo>
                  <a:lnTo>
                    <a:pt x="1573" y="244"/>
                  </a:lnTo>
                  <a:lnTo>
                    <a:pt x="1563" y="240"/>
                  </a:lnTo>
                  <a:lnTo>
                    <a:pt x="1553" y="235"/>
                  </a:lnTo>
                  <a:lnTo>
                    <a:pt x="1544" y="231"/>
                  </a:lnTo>
                  <a:lnTo>
                    <a:pt x="1524" y="224"/>
                  </a:lnTo>
                  <a:lnTo>
                    <a:pt x="1505" y="219"/>
                  </a:lnTo>
                  <a:lnTo>
                    <a:pt x="1487" y="215"/>
                  </a:lnTo>
                  <a:lnTo>
                    <a:pt x="1471" y="213"/>
                  </a:lnTo>
                  <a:lnTo>
                    <a:pt x="1436" y="216"/>
                  </a:lnTo>
                  <a:lnTo>
                    <a:pt x="1407" y="226"/>
                  </a:lnTo>
                  <a:lnTo>
                    <a:pt x="1392" y="231"/>
                  </a:lnTo>
                  <a:lnTo>
                    <a:pt x="1377" y="237"/>
                  </a:lnTo>
                  <a:lnTo>
                    <a:pt x="1362" y="244"/>
                  </a:lnTo>
                  <a:lnTo>
                    <a:pt x="1348" y="252"/>
                  </a:lnTo>
                  <a:lnTo>
                    <a:pt x="1334" y="259"/>
                  </a:lnTo>
                  <a:lnTo>
                    <a:pt x="1321" y="267"/>
                  </a:lnTo>
                  <a:lnTo>
                    <a:pt x="1307" y="277"/>
                  </a:lnTo>
                  <a:lnTo>
                    <a:pt x="1300" y="282"/>
                  </a:lnTo>
                  <a:lnTo>
                    <a:pt x="1293" y="286"/>
                  </a:lnTo>
                  <a:lnTo>
                    <a:pt x="1286" y="290"/>
                  </a:lnTo>
                  <a:lnTo>
                    <a:pt x="1279" y="296"/>
                  </a:lnTo>
                  <a:lnTo>
                    <a:pt x="1272" y="299"/>
                  </a:lnTo>
                  <a:lnTo>
                    <a:pt x="1267" y="304"/>
                  </a:lnTo>
                  <a:lnTo>
                    <a:pt x="1260" y="308"/>
                  </a:lnTo>
                  <a:lnTo>
                    <a:pt x="1254" y="313"/>
                  </a:lnTo>
                  <a:lnTo>
                    <a:pt x="1247" y="318"/>
                  </a:lnTo>
                  <a:lnTo>
                    <a:pt x="1241" y="322"/>
                  </a:lnTo>
                  <a:lnTo>
                    <a:pt x="1234" y="328"/>
                  </a:lnTo>
                  <a:lnTo>
                    <a:pt x="1228" y="332"/>
                  </a:lnTo>
                  <a:lnTo>
                    <a:pt x="1223" y="336"/>
                  </a:lnTo>
                  <a:lnTo>
                    <a:pt x="1217" y="340"/>
                  </a:lnTo>
                  <a:lnTo>
                    <a:pt x="1212" y="344"/>
                  </a:lnTo>
                  <a:lnTo>
                    <a:pt x="1206" y="350"/>
                  </a:lnTo>
                  <a:lnTo>
                    <a:pt x="1194" y="358"/>
                  </a:lnTo>
                  <a:lnTo>
                    <a:pt x="1184" y="366"/>
                  </a:lnTo>
                  <a:lnTo>
                    <a:pt x="1173" y="373"/>
                  </a:lnTo>
                  <a:lnTo>
                    <a:pt x="1163" y="380"/>
                  </a:lnTo>
                  <a:lnTo>
                    <a:pt x="1154" y="385"/>
                  </a:lnTo>
                  <a:lnTo>
                    <a:pt x="1146" y="390"/>
                  </a:lnTo>
                  <a:lnTo>
                    <a:pt x="1137" y="395"/>
                  </a:lnTo>
                  <a:lnTo>
                    <a:pt x="1121" y="402"/>
                  </a:lnTo>
                  <a:lnTo>
                    <a:pt x="1107" y="405"/>
                  </a:lnTo>
                  <a:lnTo>
                    <a:pt x="1096" y="402"/>
                  </a:lnTo>
                  <a:lnTo>
                    <a:pt x="1086" y="395"/>
                  </a:lnTo>
                  <a:lnTo>
                    <a:pt x="1077" y="373"/>
                  </a:lnTo>
                  <a:lnTo>
                    <a:pt x="1072" y="351"/>
                  </a:lnTo>
                  <a:lnTo>
                    <a:pt x="1075" y="329"/>
                  </a:lnTo>
                  <a:lnTo>
                    <a:pt x="1082" y="311"/>
                  </a:lnTo>
                  <a:lnTo>
                    <a:pt x="1092" y="293"/>
                  </a:lnTo>
                  <a:lnTo>
                    <a:pt x="1099" y="281"/>
                  </a:lnTo>
                  <a:lnTo>
                    <a:pt x="1108" y="267"/>
                  </a:lnTo>
                  <a:lnTo>
                    <a:pt x="1112" y="165"/>
                  </a:lnTo>
                  <a:lnTo>
                    <a:pt x="1088" y="145"/>
                  </a:lnTo>
                  <a:lnTo>
                    <a:pt x="1078" y="138"/>
                  </a:lnTo>
                  <a:lnTo>
                    <a:pt x="1068" y="129"/>
                  </a:lnTo>
                  <a:lnTo>
                    <a:pt x="1061" y="124"/>
                  </a:lnTo>
                  <a:lnTo>
                    <a:pt x="1056" y="121"/>
                  </a:lnTo>
                  <a:lnTo>
                    <a:pt x="1050" y="117"/>
                  </a:lnTo>
                  <a:lnTo>
                    <a:pt x="1045" y="138"/>
                  </a:lnTo>
                  <a:lnTo>
                    <a:pt x="1035" y="158"/>
                  </a:lnTo>
                  <a:lnTo>
                    <a:pt x="1028" y="169"/>
                  </a:lnTo>
                  <a:lnTo>
                    <a:pt x="1019" y="182"/>
                  </a:lnTo>
                  <a:lnTo>
                    <a:pt x="1002" y="201"/>
                  </a:lnTo>
                  <a:lnTo>
                    <a:pt x="990" y="212"/>
                  </a:lnTo>
                  <a:lnTo>
                    <a:pt x="977" y="216"/>
                  </a:lnTo>
                  <a:lnTo>
                    <a:pt x="972" y="275"/>
                  </a:lnTo>
                  <a:lnTo>
                    <a:pt x="964" y="297"/>
                  </a:lnTo>
                  <a:lnTo>
                    <a:pt x="958" y="310"/>
                  </a:lnTo>
                  <a:lnTo>
                    <a:pt x="951" y="321"/>
                  </a:lnTo>
                  <a:lnTo>
                    <a:pt x="933" y="337"/>
                  </a:lnTo>
                  <a:lnTo>
                    <a:pt x="922" y="344"/>
                  </a:lnTo>
                  <a:lnTo>
                    <a:pt x="908" y="350"/>
                  </a:lnTo>
                  <a:lnTo>
                    <a:pt x="881" y="355"/>
                  </a:lnTo>
                  <a:lnTo>
                    <a:pt x="858" y="357"/>
                  </a:lnTo>
                  <a:lnTo>
                    <a:pt x="838" y="352"/>
                  </a:lnTo>
                  <a:lnTo>
                    <a:pt x="822" y="346"/>
                  </a:lnTo>
                  <a:lnTo>
                    <a:pt x="796" y="321"/>
                  </a:lnTo>
                  <a:lnTo>
                    <a:pt x="783" y="303"/>
                  </a:lnTo>
                  <a:lnTo>
                    <a:pt x="773" y="282"/>
                  </a:lnTo>
                  <a:lnTo>
                    <a:pt x="768" y="259"/>
                  </a:lnTo>
                  <a:lnTo>
                    <a:pt x="767" y="235"/>
                  </a:lnTo>
                  <a:lnTo>
                    <a:pt x="769" y="212"/>
                  </a:lnTo>
                  <a:lnTo>
                    <a:pt x="775" y="190"/>
                  </a:lnTo>
                  <a:lnTo>
                    <a:pt x="782" y="172"/>
                  </a:lnTo>
                  <a:lnTo>
                    <a:pt x="789" y="157"/>
                  </a:lnTo>
                  <a:lnTo>
                    <a:pt x="796" y="143"/>
                  </a:lnTo>
                  <a:lnTo>
                    <a:pt x="733" y="0"/>
                  </a:lnTo>
                  <a:lnTo>
                    <a:pt x="707" y="500"/>
                  </a:lnTo>
                  <a:lnTo>
                    <a:pt x="426" y="491"/>
                  </a:lnTo>
                  <a:lnTo>
                    <a:pt x="390" y="380"/>
                  </a:lnTo>
                  <a:lnTo>
                    <a:pt x="383" y="385"/>
                  </a:lnTo>
                  <a:lnTo>
                    <a:pt x="375" y="390"/>
                  </a:lnTo>
                  <a:lnTo>
                    <a:pt x="364" y="396"/>
                  </a:lnTo>
                  <a:lnTo>
                    <a:pt x="350" y="405"/>
                  </a:lnTo>
                  <a:lnTo>
                    <a:pt x="335" y="413"/>
                  </a:lnTo>
                  <a:lnTo>
                    <a:pt x="317" y="420"/>
                  </a:lnTo>
                  <a:lnTo>
                    <a:pt x="301" y="427"/>
                  </a:lnTo>
                  <a:lnTo>
                    <a:pt x="282" y="435"/>
                  </a:lnTo>
                  <a:lnTo>
                    <a:pt x="261" y="438"/>
                  </a:lnTo>
                  <a:lnTo>
                    <a:pt x="221" y="440"/>
                  </a:lnTo>
                  <a:lnTo>
                    <a:pt x="184" y="429"/>
                  </a:lnTo>
                  <a:lnTo>
                    <a:pt x="152" y="403"/>
                  </a:lnTo>
                  <a:lnTo>
                    <a:pt x="140" y="384"/>
                  </a:lnTo>
                  <a:lnTo>
                    <a:pt x="127" y="366"/>
                  </a:lnTo>
                  <a:lnTo>
                    <a:pt x="118" y="350"/>
                  </a:lnTo>
                  <a:lnTo>
                    <a:pt x="109" y="332"/>
                  </a:lnTo>
                  <a:lnTo>
                    <a:pt x="93" y="267"/>
                  </a:lnTo>
                  <a:lnTo>
                    <a:pt x="95" y="212"/>
                  </a:lnTo>
                  <a:lnTo>
                    <a:pt x="104" y="187"/>
                  </a:lnTo>
                  <a:lnTo>
                    <a:pt x="113" y="167"/>
                  </a:lnTo>
                  <a:lnTo>
                    <a:pt x="127" y="145"/>
                  </a:lnTo>
                  <a:lnTo>
                    <a:pt x="146" y="123"/>
                  </a:lnTo>
                  <a:lnTo>
                    <a:pt x="170" y="99"/>
                  </a:lnTo>
                  <a:lnTo>
                    <a:pt x="193" y="76"/>
                  </a:lnTo>
                  <a:lnTo>
                    <a:pt x="214" y="55"/>
                  </a:lnTo>
                  <a:lnTo>
                    <a:pt x="232" y="39"/>
                  </a:lnTo>
                  <a:lnTo>
                    <a:pt x="248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8" name="Freeform 24"/>
            <p:cNvSpPr>
              <a:spLocks/>
            </p:cNvSpPr>
            <p:nvPr/>
          </p:nvSpPr>
          <p:spPr bwMode="auto">
            <a:xfrm>
              <a:off x="2451" y="2864"/>
              <a:ext cx="389" cy="88"/>
            </a:xfrm>
            <a:custGeom>
              <a:avLst/>
              <a:gdLst>
                <a:gd name="T0" fmla="*/ 0 w 1169"/>
                <a:gd name="T1" fmla="*/ 0 h 264"/>
                <a:gd name="T2" fmla="*/ 0 w 1169"/>
                <a:gd name="T3" fmla="*/ 0 h 264"/>
                <a:gd name="T4" fmla="*/ 0 w 1169"/>
                <a:gd name="T5" fmla="*/ 1 h 264"/>
                <a:gd name="T6" fmla="*/ 0 w 1169"/>
                <a:gd name="T7" fmla="*/ 1 h 264"/>
                <a:gd name="T8" fmla="*/ 0 w 1169"/>
                <a:gd name="T9" fmla="*/ 1 h 264"/>
                <a:gd name="T10" fmla="*/ 0 w 1169"/>
                <a:gd name="T11" fmla="*/ 1 h 264"/>
                <a:gd name="T12" fmla="*/ 0 w 1169"/>
                <a:gd name="T13" fmla="*/ 1 h 264"/>
                <a:gd name="T14" fmla="*/ 1 w 1169"/>
                <a:gd name="T15" fmla="*/ 1 h 264"/>
                <a:gd name="T16" fmla="*/ 1 w 1169"/>
                <a:gd name="T17" fmla="*/ 1 h 264"/>
                <a:gd name="T18" fmla="*/ 1 w 1169"/>
                <a:gd name="T19" fmla="*/ 1 h 264"/>
                <a:gd name="T20" fmla="*/ 2 w 1169"/>
                <a:gd name="T21" fmla="*/ 1 h 264"/>
                <a:gd name="T22" fmla="*/ 2 w 1169"/>
                <a:gd name="T23" fmla="*/ 1 h 264"/>
                <a:gd name="T24" fmla="*/ 3 w 1169"/>
                <a:gd name="T25" fmla="*/ 1 h 264"/>
                <a:gd name="T26" fmla="*/ 4 w 1169"/>
                <a:gd name="T27" fmla="*/ 1 h 264"/>
                <a:gd name="T28" fmla="*/ 4 w 1169"/>
                <a:gd name="T29" fmla="*/ 1 h 264"/>
                <a:gd name="T30" fmla="*/ 5 w 1169"/>
                <a:gd name="T31" fmla="*/ 1 h 264"/>
                <a:gd name="T32" fmla="*/ 5 w 1169"/>
                <a:gd name="T33" fmla="*/ 0 h 264"/>
                <a:gd name="T34" fmla="*/ 5 w 1169"/>
                <a:gd name="T35" fmla="*/ 0 h 264"/>
                <a:gd name="T36" fmla="*/ 5 w 1169"/>
                <a:gd name="T37" fmla="*/ 1 h 264"/>
                <a:gd name="T38" fmla="*/ 5 w 1169"/>
                <a:gd name="T39" fmla="*/ 1 h 264"/>
                <a:gd name="T40" fmla="*/ 4 w 1169"/>
                <a:gd name="T41" fmla="*/ 1 h 264"/>
                <a:gd name="T42" fmla="*/ 4 w 1169"/>
                <a:gd name="T43" fmla="*/ 1 h 264"/>
                <a:gd name="T44" fmla="*/ 4 w 1169"/>
                <a:gd name="T45" fmla="*/ 1 h 264"/>
                <a:gd name="T46" fmla="*/ 4 w 1169"/>
                <a:gd name="T47" fmla="*/ 1 h 264"/>
                <a:gd name="T48" fmla="*/ 2 w 1169"/>
                <a:gd name="T49" fmla="*/ 1 h 264"/>
                <a:gd name="T50" fmla="*/ 1 w 1169"/>
                <a:gd name="T51" fmla="*/ 1 h 264"/>
                <a:gd name="T52" fmla="*/ 1 w 1169"/>
                <a:gd name="T53" fmla="*/ 1 h 264"/>
                <a:gd name="T54" fmla="*/ 0 w 1169"/>
                <a:gd name="T55" fmla="*/ 1 h 264"/>
                <a:gd name="T56" fmla="*/ 0 w 1169"/>
                <a:gd name="T57" fmla="*/ 0 h 264"/>
                <a:gd name="T58" fmla="*/ 0 w 1169"/>
                <a:gd name="T59" fmla="*/ 0 h 264"/>
                <a:gd name="T60" fmla="*/ 0 w 1169"/>
                <a:gd name="T61" fmla="*/ 0 h 264"/>
                <a:gd name="T62" fmla="*/ 0 w 1169"/>
                <a:gd name="T63" fmla="*/ 0 h 264"/>
                <a:gd name="T64" fmla="*/ 0 w 1169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9"/>
                <a:gd name="T100" fmla="*/ 0 h 264"/>
                <a:gd name="T101" fmla="*/ 1169 w 1169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9" h="264">
                  <a:moveTo>
                    <a:pt x="48" y="0"/>
                  </a:moveTo>
                  <a:lnTo>
                    <a:pt x="35" y="16"/>
                  </a:lnTo>
                  <a:lnTo>
                    <a:pt x="22" y="33"/>
                  </a:lnTo>
                  <a:lnTo>
                    <a:pt x="10" y="55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9" y="139"/>
                  </a:lnTo>
                  <a:lnTo>
                    <a:pt x="15" y="154"/>
                  </a:lnTo>
                  <a:lnTo>
                    <a:pt x="29" y="168"/>
                  </a:lnTo>
                  <a:lnTo>
                    <a:pt x="33" y="170"/>
                  </a:lnTo>
                  <a:lnTo>
                    <a:pt x="39" y="176"/>
                  </a:lnTo>
                  <a:lnTo>
                    <a:pt x="54" y="181"/>
                  </a:lnTo>
                  <a:lnTo>
                    <a:pt x="72" y="188"/>
                  </a:lnTo>
                  <a:lnTo>
                    <a:pt x="97" y="195"/>
                  </a:lnTo>
                  <a:lnTo>
                    <a:pt x="123" y="201"/>
                  </a:lnTo>
                  <a:lnTo>
                    <a:pt x="153" y="207"/>
                  </a:lnTo>
                  <a:lnTo>
                    <a:pt x="186" y="213"/>
                  </a:lnTo>
                  <a:lnTo>
                    <a:pt x="224" y="218"/>
                  </a:lnTo>
                  <a:lnTo>
                    <a:pt x="262" y="224"/>
                  </a:lnTo>
                  <a:lnTo>
                    <a:pt x="303" y="229"/>
                  </a:lnTo>
                  <a:lnTo>
                    <a:pt x="346" y="234"/>
                  </a:lnTo>
                  <a:lnTo>
                    <a:pt x="392" y="238"/>
                  </a:lnTo>
                  <a:lnTo>
                    <a:pt x="437" y="243"/>
                  </a:lnTo>
                  <a:lnTo>
                    <a:pt x="484" y="246"/>
                  </a:lnTo>
                  <a:lnTo>
                    <a:pt x="579" y="253"/>
                  </a:lnTo>
                  <a:lnTo>
                    <a:pt x="673" y="258"/>
                  </a:lnTo>
                  <a:lnTo>
                    <a:pt x="765" y="261"/>
                  </a:lnTo>
                  <a:lnTo>
                    <a:pt x="930" y="264"/>
                  </a:lnTo>
                  <a:lnTo>
                    <a:pt x="1054" y="261"/>
                  </a:lnTo>
                  <a:lnTo>
                    <a:pt x="1093" y="254"/>
                  </a:lnTo>
                  <a:lnTo>
                    <a:pt x="1114" y="247"/>
                  </a:lnTo>
                  <a:lnTo>
                    <a:pt x="1147" y="207"/>
                  </a:lnTo>
                  <a:lnTo>
                    <a:pt x="1163" y="155"/>
                  </a:lnTo>
                  <a:lnTo>
                    <a:pt x="1169" y="95"/>
                  </a:lnTo>
                  <a:lnTo>
                    <a:pt x="1156" y="104"/>
                  </a:lnTo>
                  <a:lnTo>
                    <a:pt x="1150" y="110"/>
                  </a:lnTo>
                  <a:lnTo>
                    <a:pt x="1143" y="115"/>
                  </a:lnTo>
                  <a:lnTo>
                    <a:pt x="1132" y="122"/>
                  </a:lnTo>
                  <a:lnTo>
                    <a:pt x="1121" y="128"/>
                  </a:lnTo>
                  <a:lnTo>
                    <a:pt x="1107" y="134"/>
                  </a:lnTo>
                  <a:lnTo>
                    <a:pt x="1090" y="141"/>
                  </a:lnTo>
                  <a:lnTo>
                    <a:pt x="1074" y="147"/>
                  </a:lnTo>
                  <a:lnTo>
                    <a:pt x="1054" y="154"/>
                  </a:lnTo>
                  <a:lnTo>
                    <a:pt x="1032" y="159"/>
                  </a:lnTo>
                  <a:lnTo>
                    <a:pt x="1009" y="163"/>
                  </a:lnTo>
                  <a:lnTo>
                    <a:pt x="983" y="169"/>
                  </a:lnTo>
                  <a:lnTo>
                    <a:pt x="955" y="172"/>
                  </a:lnTo>
                  <a:lnTo>
                    <a:pt x="875" y="176"/>
                  </a:lnTo>
                  <a:lnTo>
                    <a:pt x="758" y="177"/>
                  </a:lnTo>
                  <a:lnTo>
                    <a:pt x="469" y="169"/>
                  </a:lnTo>
                  <a:lnTo>
                    <a:pt x="325" y="161"/>
                  </a:lnTo>
                  <a:lnTo>
                    <a:pt x="259" y="154"/>
                  </a:lnTo>
                  <a:lnTo>
                    <a:pt x="199" y="147"/>
                  </a:lnTo>
                  <a:lnTo>
                    <a:pt x="148" y="140"/>
                  </a:lnTo>
                  <a:lnTo>
                    <a:pt x="106" y="132"/>
                  </a:lnTo>
                  <a:lnTo>
                    <a:pt x="76" y="122"/>
                  </a:lnTo>
                  <a:lnTo>
                    <a:pt x="60" y="111"/>
                  </a:lnTo>
                  <a:lnTo>
                    <a:pt x="46" y="89"/>
                  </a:lnTo>
                  <a:lnTo>
                    <a:pt x="43" y="70"/>
                  </a:lnTo>
                  <a:lnTo>
                    <a:pt x="44" y="51"/>
                  </a:lnTo>
                  <a:lnTo>
                    <a:pt x="51" y="34"/>
                  </a:lnTo>
                  <a:lnTo>
                    <a:pt x="61" y="20"/>
                  </a:lnTo>
                  <a:lnTo>
                    <a:pt x="69" y="9"/>
                  </a:lnTo>
                  <a:lnTo>
                    <a:pt x="80" y="1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9" name="Freeform 25"/>
            <p:cNvSpPr>
              <a:spLocks/>
            </p:cNvSpPr>
            <p:nvPr/>
          </p:nvSpPr>
          <p:spPr bwMode="auto">
            <a:xfrm>
              <a:off x="2542" y="2930"/>
              <a:ext cx="166" cy="72"/>
            </a:xfrm>
            <a:custGeom>
              <a:avLst/>
              <a:gdLst>
                <a:gd name="T0" fmla="*/ 0 w 499"/>
                <a:gd name="T1" fmla="*/ 0 h 215"/>
                <a:gd name="T2" fmla="*/ 0 w 499"/>
                <a:gd name="T3" fmla="*/ 0 h 215"/>
                <a:gd name="T4" fmla="*/ 0 w 499"/>
                <a:gd name="T5" fmla="*/ 0 h 215"/>
                <a:gd name="T6" fmla="*/ 0 w 499"/>
                <a:gd name="T7" fmla="*/ 0 h 215"/>
                <a:gd name="T8" fmla="*/ 0 w 499"/>
                <a:gd name="T9" fmla="*/ 0 h 215"/>
                <a:gd name="T10" fmla="*/ 0 w 499"/>
                <a:gd name="T11" fmla="*/ 0 h 215"/>
                <a:gd name="T12" fmla="*/ 0 w 499"/>
                <a:gd name="T13" fmla="*/ 0 h 215"/>
                <a:gd name="T14" fmla="*/ 0 w 499"/>
                <a:gd name="T15" fmla="*/ 1 h 215"/>
                <a:gd name="T16" fmla="*/ 0 w 499"/>
                <a:gd name="T17" fmla="*/ 1 h 215"/>
                <a:gd name="T18" fmla="*/ 0 w 499"/>
                <a:gd name="T19" fmla="*/ 1 h 215"/>
                <a:gd name="T20" fmla="*/ 0 w 499"/>
                <a:gd name="T21" fmla="*/ 1 h 215"/>
                <a:gd name="T22" fmla="*/ 0 w 499"/>
                <a:gd name="T23" fmla="*/ 1 h 215"/>
                <a:gd name="T24" fmla="*/ 0 w 499"/>
                <a:gd name="T25" fmla="*/ 1 h 215"/>
                <a:gd name="T26" fmla="*/ 0 w 499"/>
                <a:gd name="T27" fmla="*/ 1 h 215"/>
                <a:gd name="T28" fmla="*/ 1 w 499"/>
                <a:gd name="T29" fmla="*/ 1 h 215"/>
                <a:gd name="T30" fmla="*/ 1 w 499"/>
                <a:gd name="T31" fmla="*/ 1 h 215"/>
                <a:gd name="T32" fmla="*/ 1 w 499"/>
                <a:gd name="T33" fmla="*/ 1 h 215"/>
                <a:gd name="T34" fmla="*/ 1 w 499"/>
                <a:gd name="T35" fmla="*/ 1 h 215"/>
                <a:gd name="T36" fmla="*/ 1 w 499"/>
                <a:gd name="T37" fmla="*/ 1 h 215"/>
                <a:gd name="T38" fmla="*/ 1 w 499"/>
                <a:gd name="T39" fmla="*/ 1 h 215"/>
                <a:gd name="T40" fmla="*/ 1 w 499"/>
                <a:gd name="T41" fmla="*/ 1 h 215"/>
                <a:gd name="T42" fmla="*/ 1 w 499"/>
                <a:gd name="T43" fmla="*/ 1 h 215"/>
                <a:gd name="T44" fmla="*/ 1 w 499"/>
                <a:gd name="T45" fmla="*/ 1 h 215"/>
                <a:gd name="T46" fmla="*/ 1 w 499"/>
                <a:gd name="T47" fmla="*/ 1 h 215"/>
                <a:gd name="T48" fmla="*/ 2 w 499"/>
                <a:gd name="T49" fmla="*/ 1 h 215"/>
                <a:gd name="T50" fmla="*/ 2 w 499"/>
                <a:gd name="T51" fmla="*/ 1 h 215"/>
                <a:gd name="T52" fmla="*/ 2 w 499"/>
                <a:gd name="T53" fmla="*/ 1 h 215"/>
                <a:gd name="T54" fmla="*/ 2 w 499"/>
                <a:gd name="T55" fmla="*/ 1 h 215"/>
                <a:gd name="T56" fmla="*/ 2 w 499"/>
                <a:gd name="T57" fmla="*/ 1 h 215"/>
                <a:gd name="T58" fmla="*/ 2 w 499"/>
                <a:gd name="T59" fmla="*/ 1 h 215"/>
                <a:gd name="T60" fmla="*/ 2 w 499"/>
                <a:gd name="T61" fmla="*/ 0 h 215"/>
                <a:gd name="T62" fmla="*/ 2 w 499"/>
                <a:gd name="T63" fmla="*/ 0 h 215"/>
                <a:gd name="T64" fmla="*/ 2 w 499"/>
                <a:gd name="T65" fmla="*/ 0 h 215"/>
                <a:gd name="T66" fmla="*/ 2 w 499"/>
                <a:gd name="T67" fmla="*/ 0 h 215"/>
                <a:gd name="T68" fmla="*/ 2 w 499"/>
                <a:gd name="T69" fmla="*/ 0 h 215"/>
                <a:gd name="T70" fmla="*/ 0 w 499"/>
                <a:gd name="T71" fmla="*/ 0 h 215"/>
                <a:gd name="T72" fmla="*/ 0 w 499"/>
                <a:gd name="T73" fmla="*/ 0 h 2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9"/>
                <a:gd name="T112" fmla="*/ 0 h 215"/>
                <a:gd name="T113" fmla="*/ 499 w 499"/>
                <a:gd name="T114" fmla="*/ 215 h 2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9" h="215">
                  <a:moveTo>
                    <a:pt x="0" y="0"/>
                  </a:moveTo>
                  <a:lnTo>
                    <a:pt x="4" y="19"/>
                  </a:lnTo>
                  <a:lnTo>
                    <a:pt x="8" y="41"/>
                  </a:lnTo>
                  <a:lnTo>
                    <a:pt x="18" y="69"/>
                  </a:lnTo>
                  <a:lnTo>
                    <a:pt x="25" y="84"/>
                  </a:lnTo>
                  <a:lnTo>
                    <a:pt x="33" y="99"/>
                  </a:lnTo>
                  <a:lnTo>
                    <a:pt x="41" y="114"/>
                  </a:lnTo>
                  <a:lnTo>
                    <a:pt x="54" y="130"/>
                  </a:lnTo>
                  <a:lnTo>
                    <a:pt x="66" y="143"/>
                  </a:lnTo>
                  <a:lnTo>
                    <a:pt x="81" y="157"/>
                  </a:lnTo>
                  <a:lnTo>
                    <a:pt x="90" y="164"/>
                  </a:lnTo>
                  <a:lnTo>
                    <a:pt x="99" y="169"/>
                  </a:lnTo>
                  <a:lnTo>
                    <a:pt x="108" y="176"/>
                  </a:lnTo>
                  <a:lnTo>
                    <a:pt x="119" y="182"/>
                  </a:lnTo>
                  <a:lnTo>
                    <a:pt x="128" y="187"/>
                  </a:lnTo>
                  <a:lnTo>
                    <a:pt x="139" y="191"/>
                  </a:lnTo>
                  <a:lnTo>
                    <a:pt x="149" y="196"/>
                  </a:lnTo>
                  <a:lnTo>
                    <a:pt x="160" y="200"/>
                  </a:lnTo>
                  <a:lnTo>
                    <a:pt x="182" y="207"/>
                  </a:lnTo>
                  <a:lnTo>
                    <a:pt x="203" y="211"/>
                  </a:lnTo>
                  <a:lnTo>
                    <a:pt x="245" y="215"/>
                  </a:lnTo>
                  <a:lnTo>
                    <a:pt x="285" y="215"/>
                  </a:lnTo>
                  <a:lnTo>
                    <a:pt x="324" y="209"/>
                  </a:lnTo>
                  <a:lnTo>
                    <a:pt x="357" y="201"/>
                  </a:lnTo>
                  <a:lnTo>
                    <a:pt x="372" y="197"/>
                  </a:lnTo>
                  <a:lnTo>
                    <a:pt x="386" y="191"/>
                  </a:lnTo>
                  <a:lnTo>
                    <a:pt x="397" y="185"/>
                  </a:lnTo>
                  <a:lnTo>
                    <a:pt x="408" y="178"/>
                  </a:lnTo>
                  <a:lnTo>
                    <a:pt x="426" y="161"/>
                  </a:lnTo>
                  <a:lnTo>
                    <a:pt x="444" y="141"/>
                  </a:lnTo>
                  <a:lnTo>
                    <a:pt x="459" y="117"/>
                  </a:lnTo>
                  <a:lnTo>
                    <a:pt x="471" y="92"/>
                  </a:lnTo>
                  <a:lnTo>
                    <a:pt x="484" y="70"/>
                  </a:lnTo>
                  <a:lnTo>
                    <a:pt x="492" y="52"/>
                  </a:lnTo>
                  <a:lnTo>
                    <a:pt x="499" y="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0" name="Freeform 26"/>
            <p:cNvSpPr>
              <a:spLocks/>
            </p:cNvSpPr>
            <p:nvPr/>
          </p:nvSpPr>
          <p:spPr bwMode="auto">
            <a:xfrm>
              <a:off x="2695" y="2673"/>
              <a:ext cx="730" cy="192"/>
            </a:xfrm>
            <a:custGeom>
              <a:avLst/>
              <a:gdLst>
                <a:gd name="T0" fmla="*/ 0 w 2189"/>
                <a:gd name="T1" fmla="*/ 1 h 575"/>
                <a:gd name="T2" fmla="*/ 0 w 2189"/>
                <a:gd name="T3" fmla="*/ 1 h 575"/>
                <a:gd name="T4" fmla="*/ 0 w 2189"/>
                <a:gd name="T5" fmla="*/ 1 h 575"/>
                <a:gd name="T6" fmla="*/ 0 w 2189"/>
                <a:gd name="T7" fmla="*/ 1 h 575"/>
                <a:gd name="T8" fmla="*/ 1 w 2189"/>
                <a:gd name="T9" fmla="*/ 1 h 575"/>
                <a:gd name="T10" fmla="*/ 1 w 2189"/>
                <a:gd name="T11" fmla="*/ 1 h 575"/>
                <a:gd name="T12" fmla="*/ 1 w 2189"/>
                <a:gd name="T13" fmla="*/ 1 h 575"/>
                <a:gd name="T14" fmla="*/ 1 w 2189"/>
                <a:gd name="T15" fmla="*/ 1 h 575"/>
                <a:gd name="T16" fmla="*/ 1 w 2189"/>
                <a:gd name="T17" fmla="*/ 2 h 575"/>
                <a:gd name="T18" fmla="*/ 1 w 2189"/>
                <a:gd name="T19" fmla="*/ 2 h 575"/>
                <a:gd name="T20" fmla="*/ 1 w 2189"/>
                <a:gd name="T21" fmla="*/ 1 h 575"/>
                <a:gd name="T22" fmla="*/ 1 w 2189"/>
                <a:gd name="T23" fmla="*/ 1 h 575"/>
                <a:gd name="T24" fmla="*/ 1 w 2189"/>
                <a:gd name="T25" fmla="*/ 1 h 575"/>
                <a:gd name="T26" fmla="*/ 1 w 2189"/>
                <a:gd name="T27" fmla="*/ 1 h 575"/>
                <a:gd name="T28" fmla="*/ 1 w 2189"/>
                <a:gd name="T29" fmla="*/ 1 h 575"/>
                <a:gd name="T30" fmla="*/ 1 w 2189"/>
                <a:gd name="T31" fmla="*/ 1 h 575"/>
                <a:gd name="T32" fmla="*/ 1 w 2189"/>
                <a:gd name="T33" fmla="*/ 1 h 575"/>
                <a:gd name="T34" fmla="*/ 1 w 2189"/>
                <a:gd name="T35" fmla="*/ 1 h 575"/>
                <a:gd name="T36" fmla="*/ 1 w 2189"/>
                <a:gd name="T37" fmla="*/ 1 h 575"/>
                <a:gd name="T38" fmla="*/ 1 w 2189"/>
                <a:gd name="T39" fmla="*/ 1 h 575"/>
                <a:gd name="T40" fmla="*/ 1 w 2189"/>
                <a:gd name="T41" fmla="*/ 1 h 575"/>
                <a:gd name="T42" fmla="*/ 1 w 2189"/>
                <a:gd name="T43" fmla="*/ 1 h 575"/>
                <a:gd name="T44" fmla="*/ 1 w 2189"/>
                <a:gd name="T45" fmla="*/ 1 h 575"/>
                <a:gd name="T46" fmla="*/ 2 w 2189"/>
                <a:gd name="T47" fmla="*/ 1 h 575"/>
                <a:gd name="T48" fmla="*/ 2 w 2189"/>
                <a:gd name="T49" fmla="*/ 1 h 575"/>
                <a:gd name="T50" fmla="*/ 2 w 2189"/>
                <a:gd name="T51" fmla="*/ 1 h 575"/>
                <a:gd name="T52" fmla="*/ 2 w 2189"/>
                <a:gd name="T53" fmla="*/ 1 h 575"/>
                <a:gd name="T54" fmla="*/ 2 w 2189"/>
                <a:gd name="T55" fmla="*/ 1 h 575"/>
                <a:gd name="T56" fmla="*/ 2 w 2189"/>
                <a:gd name="T57" fmla="*/ 1 h 575"/>
                <a:gd name="T58" fmla="*/ 2 w 2189"/>
                <a:gd name="T59" fmla="*/ 1 h 575"/>
                <a:gd name="T60" fmla="*/ 3 w 2189"/>
                <a:gd name="T61" fmla="*/ 1 h 575"/>
                <a:gd name="T62" fmla="*/ 3 w 2189"/>
                <a:gd name="T63" fmla="*/ 1 h 575"/>
                <a:gd name="T64" fmla="*/ 4 w 2189"/>
                <a:gd name="T65" fmla="*/ 1 h 575"/>
                <a:gd name="T66" fmla="*/ 4 w 2189"/>
                <a:gd name="T67" fmla="*/ 1 h 575"/>
                <a:gd name="T68" fmla="*/ 4 w 2189"/>
                <a:gd name="T69" fmla="*/ 1 h 575"/>
                <a:gd name="T70" fmla="*/ 4 w 2189"/>
                <a:gd name="T71" fmla="*/ 1 h 575"/>
                <a:gd name="T72" fmla="*/ 4 w 2189"/>
                <a:gd name="T73" fmla="*/ 1 h 575"/>
                <a:gd name="T74" fmla="*/ 4 w 2189"/>
                <a:gd name="T75" fmla="*/ 1 h 575"/>
                <a:gd name="T76" fmla="*/ 4 w 2189"/>
                <a:gd name="T77" fmla="*/ 1 h 575"/>
                <a:gd name="T78" fmla="*/ 4 w 2189"/>
                <a:gd name="T79" fmla="*/ 1 h 575"/>
                <a:gd name="T80" fmla="*/ 4 w 2189"/>
                <a:gd name="T81" fmla="*/ 1 h 575"/>
                <a:gd name="T82" fmla="*/ 5 w 2189"/>
                <a:gd name="T83" fmla="*/ 2 h 575"/>
                <a:gd name="T84" fmla="*/ 5 w 2189"/>
                <a:gd name="T85" fmla="*/ 2 h 575"/>
                <a:gd name="T86" fmla="*/ 5 w 2189"/>
                <a:gd name="T87" fmla="*/ 2 h 575"/>
                <a:gd name="T88" fmla="*/ 5 w 2189"/>
                <a:gd name="T89" fmla="*/ 2 h 575"/>
                <a:gd name="T90" fmla="*/ 5 w 2189"/>
                <a:gd name="T91" fmla="*/ 2 h 575"/>
                <a:gd name="T92" fmla="*/ 5 w 2189"/>
                <a:gd name="T93" fmla="*/ 2 h 575"/>
                <a:gd name="T94" fmla="*/ 5 w 2189"/>
                <a:gd name="T95" fmla="*/ 2 h 575"/>
                <a:gd name="T96" fmla="*/ 8 w 2189"/>
                <a:gd name="T97" fmla="*/ 2 h 575"/>
                <a:gd name="T98" fmla="*/ 7 w 2189"/>
                <a:gd name="T99" fmla="*/ 2 h 575"/>
                <a:gd name="T100" fmla="*/ 8 w 2189"/>
                <a:gd name="T101" fmla="*/ 1 h 575"/>
                <a:gd name="T102" fmla="*/ 8 w 2189"/>
                <a:gd name="T103" fmla="*/ 1 h 575"/>
                <a:gd name="T104" fmla="*/ 8 w 2189"/>
                <a:gd name="T105" fmla="*/ 1 h 575"/>
                <a:gd name="T106" fmla="*/ 8 w 2189"/>
                <a:gd name="T107" fmla="*/ 1 h 575"/>
                <a:gd name="T108" fmla="*/ 8 w 2189"/>
                <a:gd name="T109" fmla="*/ 1 h 575"/>
                <a:gd name="T110" fmla="*/ 8 w 2189"/>
                <a:gd name="T111" fmla="*/ 1 h 575"/>
                <a:gd name="T112" fmla="*/ 8 w 2189"/>
                <a:gd name="T113" fmla="*/ 1 h 575"/>
                <a:gd name="T114" fmla="*/ 8 w 2189"/>
                <a:gd name="T115" fmla="*/ 0 h 575"/>
                <a:gd name="T116" fmla="*/ 8 w 2189"/>
                <a:gd name="T117" fmla="*/ 0 h 575"/>
                <a:gd name="T118" fmla="*/ 9 w 2189"/>
                <a:gd name="T119" fmla="*/ 0 h 575"/>
                <a:gd name="T120" fmla="*/ 9 w 2189"/>
                <a:gd name="T121" fmla="*/ 0 h 575"/>
                <a:gd name="T122" fmla="*/ 0 w 2189"/>
                <a:gd name="T123" fmla="*/ 0 h 575"/>
                <a:gd name="T124" fmla="*/ 0 w 2189"/>
                <a:gd name="T125" fmla="*/ 1 h 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9"/>
                <a:gd name="T190" fmla="*/ 0 h 575"/>
                <a:gd name="T191" fmla="*/ 2189 w 2189"/>
                <a:gd name="T192" fmla="*/ 575 h 5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9" h="575">
                  <a:moveTo>
                    <a:pt x="33" y="273"/>
                  </a:moveTo>
                  <a:lnTo>
                    <a:pt x="42" y="266"/>
                  </a:lnTo>
                  <a:lnTo>
                    <a:pt x="51" y="258"/>
                  </a:lnTo>
                  <a:lnTo>
                    <a:pt x="57" y="252"/>
                  </a:lnTo>
                  <a:lnTo>
                    <a:pt x="64" y="249"/>
                  </a:lnTo>
                  <a:lnTo>
                    <a:pt x="71" y="245"/>
                  </a:lnTo>
                  <a:lnTo>
                    <a:pt x="79" y="242"/>
                  </a:lnTo>
                  <a:lnTo>
                    <a:pt x="95" y="237"/>
                  </a:lnTo>
                  <a:lnTo>
                    <a:pt x="115" y="235"/>
                  </a:lnTo>
                  <a:lnTo>
                    <a:pt x="135" y="240"/>
                  </a:lnTo>
                  <a:lnTo>
                    <a:pt x="155" y="248"/>
                  </a:lnTo>
                  <a:lnTo>
                    <a:pt x="166" y="253"/>
                  </a:lnTo>
                  <a:lnTo>
                    <a:pt x="174" y="259"/>
                  </a:lnTo>
                  <a:lnTo>
                    <a:pt x="206" y="284"/>
                  </a:lnTo>
                  <a:lnTo>
                    <a:pt x="225" y="311"/>
                  </a:lnTo>
                  <a:lnTo>
                    <a:pt x="232" y="335"/>
                  </a:lnTo>
                  <a:lnTo>
                    <a:pt x="237" y="396"/>
                  </a:lnTo>
                  <a:lnTo>
                    <a:pt x="244" y="438"/>
                  </a:lnTo>
                  <a:lnTo>
                    <a:pt x="251" y="430"/>
                  </a:lnTo>
                  <a:lnTo>
                    <a:pt x="269" y="406"/>
                  </a:lnTo>
                  <a:lnTo>
                    <a:pt x="281" y="374"/>
                  </a:lnTo>
                  <a:lnTo>
                    <a:pt x="284" y="341"/>
                  </a:lnTo>
                  <a:lnTo>
                    <a:pt x="280" y="324"/>
                  </a:lnTo>
                  <a:lnTo>
                    <a:pt x="273" y="307"/>
                  </a:lnTo>
                  <a:lnTo>
                    <a:pt x="266" y="292"/>
                  </a:lnTo>
                  <a:lnTo>
                    <a:pt x="257" y="278"/>
                  </a:lnTo>
                  <a:lnTo>
                    <a:pt x="248" y="264"/>
                  </a:lnTo>
                  <a:lnTo>
                    <a:pt x="239" y="252"/>
                  </a:lnTo>
                  <a:lnTo>
                    <a:pt x="221" y="235"/>
                  </a:lnTo>
                  <a:lnTo>
                    <a:pt x="210" y="229"/>
                  </a:lnTo>
                  <a:lnTo>
                    <a:pt x="197" y="223"/>
                  </a:lnTo>
                  <a:lnTo>
                    <a:pt x="184" y="218"/>
                  </a:lnTo>
                  <a:lnTo>
                    <a:pt x="170" y="212"/>
                  </a:lnTo>
                  <a:lnTo>
                    <a:pt x="146" y="205"/>
                  </a:lnTo>
                  <a:lnTo>
                    <a:pt x="137" y="204"/>
                  </a:lnTo>
                  <a:lnTo>
                    <a:pt x="149" y="200"/>
                  </a:lnTo>
                  <a:lnTo>
                    <a:pt x="179" y="194"/>
                  </a:lnTo>
                  <a:lnTo>
                    <a:pt x="221" y="193"/>
                  </a:lnTo>
                  <a:lnTo>
                    <a:pt x="266" y="200"/>
                  </a:lnTo>
                  <a:lnTo>
                    <a:pt x="287" y="208"/>
                  </a:lnTo>
                  <a:lnTo>
                    <a:pt x="304" y="216"/>
                  </a:lnTo>
                  <a:lnTo>
                    <a:pt x="317" y="224"/>
                  </a:lnTo>
                  <a:lnTo>
                    <a:pt x="328" y="231"/>
                  </a:lnTo>
                  <a:lnTo>
                    <a:pt x="345" y="249"/>
                  </a:lnTo>
                  <a:lnTo>
                    <a:pt x="350" y="245"/>
                  </a:lnTo>
                  <a:lnTo>
                    <a:pt x="357" y="241"/>
                  </a:lnTo>
                  <a:lnTo>
                    <a:pt x="367" y="234"/>
                  </a:lnTo>
                  <a:lnTo>
                    <a:pt x="378" y="227"/>
                  </a:lnTo>
                  <a:lnTo>
                    <a:pt x="393" y="219"/>
                  </a:lnTo>
                  <a:lnTo>
                    <a:pt x="400" y="215"/>
                  </a:lnTo>
                  <a:lnTo>
                    <a:pt x="410" y="211"/>
                  </a:lnTo>
                  <a:lnTo>
                    <a:pt x="418" y="205"/>
                  </a:lnTo>
                  <a:lnTo>
                    <a:pt x="428" y="202"/>
                  </a:lnTo>
                  <a:lnTo>
                    <a:pt x="437" y="197"/>
                  </a:lnTo>
                  <a:lnTo>
                    <a:pt x="447" y="193"/>
                  </a:lnTo>
                  <a:lnTo>
                    <a:pt x="458" y="190"/>
                  </a:lnTo>
                  <a:lnTo>
                    <a:pt x="470" y="185"/>
                  </a:lnTo>
                  <a:lnTo>
                    <a:pt x="492" y="178"/>
                  </a:lnTo>
                  <a:lnTo>
                    <a:pt x="518" y="172"/>
                  </a:lnTo>
                  <a:lnTo>
                    <a:pt x="545" y="167"/>
                  </a:lnTo>
                  <a:lnTo>
                    <a:pt x="572" y="164"/>
                  </a:lnTo>
                  <a:lnTo>
                    <a:pt x="630" y="163"/>
                  </a:lnTo>
                  <a:lnTo>
                    <a:pt x="800" y="175"/>
                  </a:lnTo>
                  <a:lnTo>
                    <a:pt x="831" y="185"/>
                  </a:lnTo>
                  <a:lnTo>
                    <a:pt x="848" y="190"/>
                  </a:lnTo>
                  <a:lnTo>
                    <a:pt x="866" y="198"/>
                  </a:lnTo>
                  <a:lnTo>
                    <a:pt x="875" y="202"/>
                  </a:lnTo>
                  <a:lnTo>
                    <a:pt x="884" y="208"/>
                  </a:lnTo>
                  <a:lnTo>
                    <a:pt x="895" y="212"/>
                  </a:lnTo>
                  <a:lnTo>
                    <a:pt x="904" y="219"/>
                  </a:lnTo>
                  <a:lnTo>
                    <a:pt x="917" y="224"/>
                  </a:lnTo>
                  <a:lnTo>
                    <a:pt x="926" y="231"/>
                  </a:lnTo>
                  <a:lnTo>
                    <a:pt x="940" y="238"/>
                  </a:lnTo>
                  <a:lnTo>
                    <a:pt x="953" y="246"/>
                  </a:lnTo>
                  <a:lnTo>
                    <a:pt x="966" y="256"/>
                  </a:lnTo>
                  <a:lnTo>
                    <a:pt x="973" y="260"/>
                  </a:lnTo>
                  <a:lnTo>
                    <a:pt x="980" y="266"/>
                  </a:lnTo>
                  <a:lnTo>
                    <a:pt x="1006" y="286"/>
                  </a:lnTo>
                  <a:lnTo>
                    <a:pt x="1032" y="311"/>
                  </a:lnTo>
                  <a:lnTo>
                    <a:pt x="1059" y="335"/>
                  </a:lnTo>
                  <a:lnTo>
                    <a:pt x="1072" y="350"/>
                  </a:lnTo>
                  <a:lnTo>
                    <a:pt x="1085" y="363"/>
                  </a:lnTo>
                  <a:lnTo>
                    <a:pt x="1097" y="376"/>
                  </a:lnTo>
                  <a:lnTo>
                    <a:pt x="1110" y="390"/>
                  </a:lnTo>
                  <a:lnTo>
                    <a:pt x="1122" y="403"/>
                  </a:lnTo>
                  <a:lnTo>
                    <a:pt x="1133" y="419"/>
                  </a:lnTo>
                  <a:lnTo>
                    <a:pt x="1144" y="432"/>
                  </a:lnTo>
                  <a:lnTo>
                    <a:pt x="1155" y="445"/>
                  </a:lnTo>
                  <a:lnTo>
                    <a:pt x="1166" y="458"/>
                  </a:lnTo>
                  <a:lnTo>
                    <a:pt x="1176" y="472"/>
                  </a:lnTo>
                  <a:lnTo>
                    <a:pt x="1195" y="496"/>
                  </a:lnTo>
                  <a:lnTo>
                    <a:pt x="1212" y="518"/>
                  </a:lnTo>
                  <a:lnTo>
                    <a:pt x="1225" y="538"/>
                  </a:lnTo>
                  <a:lnTo>
                    <a:pt x="1236" y="553"/>
                  </a:lnTo>
                  <a:lnTo>
                    <a:pt x="1246" y="566"/>
                  </a:lnTo>
                  <a:lnTo>
                    <a:pt x="1253" y="575"/>
                  </a:lnTo>
                  <a:lnTo>
                    <a:pt x="1839" y="533"/>
                  </a:lnTo>
                  <a:lnTo>
                    <a:pt x="1830" y="502"/>
                  </a:lnTo>
                  <a:lnTo>
                    <a:pt x="1818" y="431"/>
                  </a:lnTo>
                  <a:lnTo>
                    <a:pt x="1819" y="384"/>
                  </a:lnTo>
                  <a:lnTo>
                    <a:pt x="1829" y="336"/>
                  </a:lnTo>
                  <a:lnTo>
                    <a:pt x="1837" y="313"/>
                  </a:lnTo>
                  <a:lnTo>
                    <a:pt x="1843" y="300"/>
                  </a:lnTo>
                  <a:lnTo>
                    <a:pt x="1850" y="289"/>
                  </a:lnTo>
                  <a:lnTo>
                    <a:pt x="1857" y="277"/>
                  </a:lnTo>
                  <a:lnTo>
                    <a:pt x="1865" y="266"/>
                  </a:lnTo>
                  <a:lnTo>
                    <a:pt x="1884" y="244"/>
                  </a:lnTo>
                  <a:lnTo>
                    <a:pt x="1903" y="222"/>
                  </a:lnTo>
                  <a:lnTo>
                    <a:pt x="1920" y="205"/>
                  </a:lnTo>
                  <a:lnTo>
                    <a:pt x="1935" y="189"/>
                  </a:lnTo>
                  <a:lnTo>
                    <a:pt x="1947" y="175"/>
                  </a:lnTo>
                  <a:lnTo>
                    <a:pt x="1968" y="152"/>
                  </a:lnTo>
                  <a:lnTo>
                    <a:pt x="1986" y="135"/>
                  </a:lnTo>
                  <a:lnTo>
                    <a:pt x="2000" y="124"/>
                  </a:lnTo>
                  <a:lnTo>
                    <a:pt x="2008" y="120"/>
                  </a:lnTo>
                  <a:lnTo>
                    <a:pt x="2016" y="116"/>
                  </a:lnTo>
                  <a:lnTo>
                    <a:pt x="2036" y="110"/>
                  </a:lnTo>
                  <a:lnTo>
                    <a:pt x="2062" y="106"/>
                  </a:lnTo>
                  <a:lnTo>
                    <a:pt x="2116" y="102"/>
                  </a:lnTo>
                  <a:lnTo>
                    <a:pt x="2156" y="99"/>
                  </a:lnTo>
                  <a:lnTo>
                    <a:pt x="2189" y="99"/>
                  </a:lnTo>
                  <a:lnTo>
                    <a:pt x="2088" y="0"/>
                  </a:lnTo>
                  <a:lnTo>
                    <a:pt x="1232" y="17"/>
                  </a:lnTo>
                  <a:lnTo>
                    <a:pt x="0" y="94"/>
                  </a:lnTo>
                  <a:lnTo>
                    <a:pt x="33" y="27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1" name="Freeform 27"/>
            <p:cNvSpPr>
              <a:spLocks/>
            </p:cNvSpPr>
            <p:nvPr/>
          </p:nvSpPr>
          <p:spPr bwMode="auto">
            <a:xfrm>
              <a:off x="2503" y="2744"/>
              <a:ext cx="80" cy="85"/>
            </a:xfrm>
            <a:custGeom>
              <a:avLst/>
              <a:gdLst>
                <a:gd name="T0" fmla="*/ 0 w 240"/>
                <a:gd name="T1" fmla="*/ 1 h 255"/>
                <a:gd name="T2" fmla="*/ 0 w 240"/>
                <a:gd name="T3" fmla="*/ 1 h 255"/>
                <a:gd name="T4" fmla="*/ 0 w 240"/>
                <a:gd name="T5" fmla="*/ 1 h 255"/>
                <a:gd name="T6" fmla="*/ 0 w 240"/>
                <a:gd name="T7" fmla="*/ 1 h 255"/>
                <a:gd name="T8" fmla="*/ 0 w 240"/>
                <a:gd name="T9" fmla="*/ 0 h 255"/>
                <a:gd name="T10" fmla="*/ 0 w 240"/>
                <a:gd name="T11" fmla="*/ 0 h 255"/>
                <a:gd name="T12" fmla="*/ 0 w 240"/>
                <a:gd name="T13" fmla="*/ 0 h 255"/>
                <a:gd name="T14" fmla="*/ 0 w 240"/>
                <a:gd name="T15" fmla="*/ 0 h 255"/>
                <a:gd name="T16" fmla="*/ 0 w 240"/>
                <a:gd name="T17" fmla="*/ 0 h 255"/>
                <a:gd name="T18" fmla="*/ 0 w 240"/>
                <a:gd name="T19" fmla="*/ 0 h 255"/>
                <a:gd name="T20" fmla="*/ 0 w 240"/>
                <a:gd name="T21" fmla="*/ 0 h 255"/>
                <a:gd name="T22" fmla="*/ 0 w 240"/>
                <a:gd name="T23" fmla="*/ 0 h 255"/>
                <a:gd name="T24" fmla="*/ 0 w 240"/>
                <a:gd name="T25" fmla="*/ 0 h 255"/>
                <a:gd name="T26" fmla="*/ 0 w 240"/>
                <a:gd name="T27" fmla="*/ 0 h 255"/>
                <a:gd name="T28" fmla="*/ 0 w 240"/>
                <a:gd name="T29" fmla="*/ 0 h 255"/>
                <a:gd name="T30" fmla="*/ 1 w 240"/>
                <a:gd name="T31" fmla="*/ 0 h 255"/>
                <a:gd name="T32" fmla="*/ 1 w 240"/>
                <a:gd name="T33" fmla="*/ 0 h 255"/>
                <a:gd name="T34" fmla="*/ 1 w 240"/>
                <a:gd name="T35" fmla="*/ 0 h 255"/>
                <a:gd name="T36" fmla="*/ 1 w 240"/>
                <a:gd name="T37" fmla="*/ 0 h 255"/>
                <a:gd name="T38" fmla="*/ 1 w 240"/>
                <a:gd name="T39" fmla="*/ 0 h 255"/>
                <a:gd name="T40" fmla="*/ 1 w 240"/>
                <a:gd name="T41" fmla="*/ 0 h 255"/>
                <a:gd name="T42" fmla="*/ 1 w 240"/>
                <a:gd name="T43" fmla="*/ 0 h 255"/>
                <a:gd name="T44" fmla="*/ 1 w 240"/>
                <a:gd name="T45" fmla="*/ 1 h 255"/>
                <a:gd name="T46" fmla="*/ 1 w 240"/>
                <a:gd name="T47" fmla="*/ 1 h 255"/>
                <a:gd name="T48" fmla="*/ 1 w 240"/>
                <a:gd name="T49" fmla="*/ 1 h 255"/>
                <a:gd name="T50" fmla="*/ 1 w 240"/>
                <a:gd name="T51" fmla="*/ 1 h 255"/>
                <a:gd name="T52" fmla="*/ 1 w 240"/>
                <a:gd name="T53" fmla="*/ 1 h 255"/>
                <a:gd name="T54" fmla="*/ 1 w 240"/>
                <a:gd name="T55" fmla="*/ 1 h 255"/>
                <a:gd name="T56" fmla="*/ 1 w 240"/>
                <a:gd name="T57" fmla="*/ 1 h 255"/>
                <a:gd name="T58" fmla="*/ 1 w 240"/>
                <a:gd name="T59" fmla="*/ 1 h 255"/>
                <a:gd name="T60" fmla="*/ 1 w 240"/>
                <a:gd name="T61" fmla="*/ 1 h 255"/>
                <a:gd name="T62" fmla="*/ 1 w 240"/>
                <a:gd name="T63" fmla="*/ 1 h 255"/>
                <a:gd name="T64" fmla="*/ 0 w 240"/>
                <a:gd name="T65" fmla="*/ 1 h 255"/>
                <a:gd name="T66" fmla="*/ 0 w 240"/>
                <a:gd name="T67" fmla="*/ 1 h 255"/>
                <a:gd name="T68" fmla="*/ 0 w 240"/>
                <a:gd name="T69" fmla="*/ 1 h 255"/>
                <a:gd name="T70" fmla="*/ 1 w 240"/>
                <a:gd name="T71" fmla="*/ 1 h 255"/>
                <a:gd name="T72" fmla="*/ 1 w 240"/>
                <a:gd name="T73" fmla="*/ 1 h 255"/>
                <a:gd name="T74" fmla="*/ 1 w 240"/>
                <a:gd name="T75" fmla="*/ 0 h 255"/>
                <a:gd name="T76" fmla="*/ 1 w 240"/>
                <a:gd name="T77" fmla="*/ 0 h 255"/>
                <a:gd name="T78" fmla="*/ 1 w 240"/>
                <a:gd name="T79" fmla="*/ 0 h 255"/>
                <a:gd name="T80" fmla="*/ 1 w 240"/>
                <a:gd name="T81" fmla="*/ 0 h 255"/>
                <a:gd name="T82" fmla="*/ 1 w 240"/>
                <a:gd name="T83" fmla="*/ 0 h 255"/>
                <a:gd name="T84" fmla="*/ 1 w 240"/>
                <a:gd name="T85" fmla="*/ 0 h 255"/>
                <a:gd name="T86" fmla="*/ 0 w 240"/>
                <a:gd name="T87" fmla="*/ 0 h 255"/>
                <a:gd name="T88" fmla="*/ 0 w 240"/>
                <a:gd name="T89" fmla="*/ 0 h 255"/>
                <a:gd name="T90" fmla="*/ 0 w 240"/>
                <a:gd name="T91" fmla="*/ 0 h 255"/>
                <a:gd name="T92" fmla="*/ 0 w 240"/>
                <a:gd name="T93" fmla="*/ 0 h 255"/>
                <a:gd name="T94" fmla="*/ 0 w 240"/>
                <a:gd name="T95" fmla="*/ 0 h 255"/>
                <a:gd name="T96" fmla="*/ 0 w 240"/>
                <a:gd name="T97" fmla="*/ 1 h 255"/>
                <a:gd name="T98" fmla="*/ 0 w 240"/>
                <a:gd name="T99" fmla="*/ 1 h 255"/>
                <a:gd name="T100" fmla="*/ 0 w 240"/>
                <a:gd name="T101" fmla="*/ 1 h 255"/>
                <a:gd name="T102" fmla="*/ 0 w 240"/>
                <a:gd name="T103" fmla="*/ 1 h 255"/>
                <a:gd name="T104" fmla="*/ 0 w 240"/>
                <a:gd name="T105" fmla="*/ 1 h 255"/>
                <a:gd name="T106" fmla="*/ 0 w 240"/>
                <a:gd name="T107" fmla="*/ 1 h 255"/>
                <a:gd name="T108" fmla="*/ 0 w 240"/>
                <a:gd name="T109" fmla="*/ 1 h 2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"/>
                <a:gd name="T166" fmla="*/ 0 h 255"/>
                <a:gd name="T167" fmla="*/ 240 w 240"/>
                <a:gd name="T168" fmla="*/ 255 h 2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" h="255">
                  <a:moveTo>
                    <a:pt x="43" y="237"/>
                  </a:moveTo>
                  <a:lnTo>
                    <a:pt x="36" y="229"/>
                  </a:lnTo>
                  <a:lnTo>
                    <a:pt x="21" y="204"/>
                  </a:lnTo>
                  <a:lnTo>
                    <a:pt x="7" y="168"/>
                  </a:lnTo>
                  <a:lnTo>
                    <a:pt x="0" y="121"/>
                  </a:lnTo>
                  <a:lnTo>
                    <a:pt x="4" y="96"/>
                  </a:lnTo>
                  <a:lnTo>
                    <a:pt x="13" y="73"/>
                  </a:lnTo>
                  <a:lnTo>
                    <a:pt x="20" y="62"/>
                  </a:lnTo>
                  <a:lnTo>
                    <a:pt x="25" y="52"/>
                  </a:lnTo>
                  <a:lnTo>
                    <a:pt x="40" y="33"/>
                  </a:lnTo>
                  <a:lnTo>
                    <a:pt x="61" y="18"/>
                  </a:lnTo>
                  <a:lnTo>
                    <a:pt x="71" y="12"/>
                  </a:lnTo>
                  <a:lnTo>
                    <a:pt x="82" y="8"/>
                  </a:lnTo>
                  <a:lnTo>
                    <a:pt x="93" y="3"/>
                  </a:lnTo>
                  <a:lnTo>
                    <a:pt x="105" y="0"/>
                  </a:lnTo>
                  <a:lnTo>
                    <a:pt x="129" y="0"/>
                  </a:lnTo>
                  <a:lnTo>
                    <a:pt x="175" y="8"/>
                  </a:lnTo>
                  <a:lnTo>
                    <a:pt x="193" y="18"/>
                  </a:lnTo>
                  <a:lnTo>
                    <a:pt x="202" y="23"/>
                  </a:lnTo>
                  <a:lnTo>
                    <a:pt x="208" y="29"/>
                  </a:lnTo>
                  <a:lnTo>
                    <a:pt x="230" y="54"/>
                  </a:lnTo>
                  <a:lnTo>
                    <a:pt x="239" y="77"/>
                  </a:lnTo>
                  <a:lnTo>
                    <a:pt x="240" y="149"/>
                  </a:lnTo>
                  <a:lnTo>
                    <a:pt x="239" y="198"/>
                  </a:lnTo>
                  <a:lnTo>
                    <a:pt x="230" y="207"/>
                  </a:lnTo>
                  <a:lnTo>
                    <a:pt x="206" y="224"/>
                  </a:lnTo>
                  <a:lnTo>
                    <a:pt x="197" y="230"/>
                  </a:lnTo>
                  <a:lnTo>
                    <a:pt x="191" y="235"/>
                  </a:lnTo>
                  <a:lnTo>
                    <a:pt x="182" y="240"/>
                  </a:lnTo>
                  <a:lnTo>
                    <a:pt x="175" y="245"/>
                  </a:lnTo>
                  <a:lnTo>
                    <a:pt x="163" y="252"/>
                  </a:lnTo>
                  <a:lnTo>
                    <a:pt x="149" y="255"/>
                  </a:lnTo>
                  <a:lnTo>
                    <a:pt x="102" y="253"/>
                  </a:lnTo>
                  <a:lnTo>
                    <a:pt x="79" y="249"/>
                  </a:lnTo>
                  <a:lnTo>
                    <a:pt x="82" y="224"/>
                  </a:lnTo>
                  <a:lnTo>
                    <a:pt x="166" y="165"/>
                  </a:lnTo>
                  <a:lnTo>
                    <a:pt x="175" y="123"/>
                  </a:lnTo>
                  <a:lnTo>
                    <a:pt x="174" y="84"/>
                  </a:lnTo>
                  <a:lnTo>
                    <a:pt x="168" y="70"/>
                  </a:lnTo>
                  <a:lnTo>
                    <a:pt x="159" y="58"/>
                  </a:lnTo>
                  <a:lnTo>
                    <a:pt x="153" y="54"/>
                  </a:lnTo>
                  <a:lnTo>
                    <a:pt x="148" y="50"/>
                  </a:lnTo>
                  <a:lnTo>
                    <a:pt x="133" y="46"/>
                  </a:lnTo>
                  <a:lnTo>
                    <a:pt x="101" y="43"/>
                  </a:lnTo>
                  <a:lnTo>
                    <a:pt x="75" y="47"/>
                  </a:lnTo>
                  <a:lnTo>
                    <a:pt x="53" y="62"/>
                  </a:lnTo>
                  <a:lnTo>
                    <a:pt x="36" y="84"/>
                  </a:lnTo>
                  <a:lnTo>
                    <a:pt x="33" y="117"/>
                  </a:lnTo>
                  <a:lnTo>
                    <a:pt x="36" y="135"/>
                  </a:lnTo>
                  <a:lnTo>
                    <a:pt x="42" y="153"/>
                  </a:lnTo>
                  <a:lnTo>
                    <a:pt x="49" y="168"/>
                  </a:lnTo>
                  <a:lnTo>
                    <a:pt x="55" y="182"/>
                  </a:lnTo>
                  <a:lnTo>
                    <a:pt x="61" y="193"/>
                  </a:lnTo>
                  <a:lnTo>
                    <a:pt x="43" y="2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2" name="Freeform 28"/>
            <p:cNvSpPr>
              <a:spLocks/>
            </p:cNvSpPr>
            <p:nvPr/>
          </p:nvSpPr>
          <p:spPr bwMode="auto">
            <a:xfrm>
              <a:off x="2514" y="2804"/>
              <a:ext cx="28" cy="26"/>
            </a:xfrm>
            <a:custGeom>
              <a:avLst/>
              <a:gdLst>
                <a:gd name="T0" fmla="*/ 0 w 84"/>
                <a:gd name="T1" fmla="*/ 0 h 79"/>
                <a:gd name="T2" fmla="*/ 0 w 84"/>
                <a:gd name="T3" fmla="*/ 0 h 79"/>
                <a:gd name="T4" fmla="*/ 0 w 84"/>
                <a:gd name="T5" fmla="*/ 0 h 79"/>
                <a:gd name="T6" fmla="*/ 0 w 84"/>
                <a:gd name="T7" fmla="*/ 0 h 79"/>
                <a:gd name="T8" fmla="*/ 0 w 84"/>
                <a:gd name="T9" fmla="*/ 0 h 79"/>
                <a:gd name="T10" fmla="*/ 0 w 84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9"/>
                <a:gd name="T20" fmla="*/ 84 w 84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9">
                  <a:moveTo>
                    <a:pt x="5" y="0"/>
                  </a:moveTo>
                  <a:lnTo>
                    <a:pt x="84" y="49"/>
                  </a:lnTo>
                  <a:lnTo>
                    <a:pt x="62" y="79"/>
                  </a:lnTo>
                  <a:lnTo>
                    <a:pt x="0" y="4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3" name="Freeform 29"/>
            <p:cNvSpPr>
              <a:spLocks/>
            </p:cNvSpPr>
            <p:nvPr/>
          </p:nvSpPr>
          <p:spPr bwMode="auto">
            <a:xfrm>
              <a:off x="2862" y="2546"/>
              <a:ext cx="247" cy="117"/>
            </a:xfrm>
            <a:custGeom>
              <a:avLst/>
              <a:gdLst>
                <a:gd name="T0" fmla="*/ 0 w 742"/>
                <a:gd name="T1" fmla="*/ 1 h 352"/>
                <a:gd name="T2" fmla="*/ 0 w 742"/>
                <a:gd name="T3" fmla="*/ 0 h 352"/>
                <a:gd name="T4" fmla="*/ 3 w 742"/>
                <a:gd name="T5" fmla="*/ 0 h 352"/>
                <a:gd name="T6" fmla="*/ 3 w 742"/>
                <a:gd name="T7" fmla="*/ 0 h 352"/>
                <a:gd name="T8" fmla="*/ 3 w 742"/>
                <a:gd name="T9" fmla="*/ 0 h 352"/>
                <a:gd name="T10" fmla="*/ 3 w 742"/>
                <a:gd name="T11" fmla="*/ 0 h 352"/>
                <a:gd name="T12" fmla="*/ 3 w 742"/>
                <a:gd name="T13" fmla="*/ 1 h 352"/>
                <a:gd name="T14" fmla="*/ 3 w 742"/>
                <a:gd name="T15" fmla="*/ 1 h 352"/>
                <a:gd name="T16" fmla="*/ 3 w 742"/>
                <a:gd name="T17" fmla="*/ 1 h 352"/>
                <a:gd name="T18" fmla="*/ 3 w 742"/>
                <a:gd name="T19" fmla="*/ 1 h 352"/>
                <a:gd name="T20" fmla="*/ 3 w 742"/>
                <a:gd name="T21" fmla="*/ 1 h 352"/>
                <a:gd name="T22" fmla="*/ 3 w 742"/>
                <a:gd name="T23" fmla="*/ 1 h 352"/>
                <a:gd name="T24" fmla="*/ 3 w 742"/>
                <a:gd name="T25" fmla="*/ 1 h 352"/>
                <a:gd name="T26" fmla="*/ 3 w 742"/>
                <a:gd name="T27" fmla="*/ 1 h 352"/>
                <a:gd name="T28" fmla="*/ 3 w 742"/>
                <a:gd name="T29" fmla="*/ 1 h 352"/>
                <a:gd name="T30" fmla="*/ 3 w 742"/>
                <a:gd name="T31" fmla="*/ 1 h 352"/>
                <a:gd name="T32" fmla="*/ 3 w 742"/>
                <a:gd name="T33" fmla="*/ 1 h 352"/>
                <a:gd name="T34" fmla="*/ 3 w 742"/>
                <a:gd name="T35" fmla="*/ 1 h 352"/>
                <a:gd name="T36" fmla="*/ 3 w 742"/>
                <a:gd name="T37" fmla="*/ 1 h 352"/>
                <a:gd name="T38" fmla="*/ 3 w 742"/>
                <a:gd name="T39" fmla="*/ 1 h 352"/>
                <a:gd name="T40" fmla="*/ 2 w 742"/>
                <a:gd name="T41" fmla="*/ 1 h 352"/>
                <a:gd name="T42" fmla="*/ 2 w 742"/>
                <a:gd name="T43" fmla="*/ 1 h 352"/>
                <a:gd name="T44" fmla="*/ 2 w 742"/>
                <a:gd name="T45" fmla="*/ 1 h 352"/>
                <a:gd name="T46" fmla="*/ 2 w 742"/>
                <a:gd name="T47" fmla="*/ 1 h 352"/>
                <a:gd name="T48" fmla="*/ 2 w 742"/>
                <a:gd name="T49" fmla="*/ 1 h 352"/>
                <a:gd name="T50" fmla="*/ 2 w 742"/>
                <a:gd name="T51" fmla="*/ 1 h 352"/>
                <a:gd name="T52" fmla="*/ 2 w 742"/>
                <a:gd name="T53" fmla="*/ 1 h 352"/>
                <a:gd name="T54" fmla="*/ 2 w 742"/>
                <a:gd name="T55" fmla="*/ 1 h 352"/>
                <a:gd name="T56" fmla="*/ 2 w 742"/>
                <a:gd name="T57" fmla="*/ 1 h 352"/>
                <a:gd name="T58" fmla="*/ 2 w 742"/>
                <a:gd name="T59" fmla="*/ 1 h 352"/>
                <a:gd name="T60" fmla="*/ 2 w 742"/>
                <a:gd name="T61" fmla="*/ 1 h 352"/>
                <a:gd name="T62" fmla="*/ 2 w 742"/>
                <a:gd name="T63" fmla="*/ 1 h 352"/>
                <a:gd name="T64" fmla="*/ 1 w 742"/>
                <a:gd name="T65" fmla="*/ 1 h 352"/>
                <a:gd name="T66" fmla="*/ 1 w 742"/>
                <a:gd name="T67" fmla="*/ 1 h 352"/>
                <a:gd name="T68" fmla="*/ 1 w 742"/>
                <a:gd name="T69" fmla="*/ 1 h 352"/>
                <a:gd name="T70" fmla="*/ 0 w 742"/>
                <a:gd name="T71" fmla="*/ 1 h 352"/>
                <a:gd name="T72" fmla="*/ 0 w 742"/>
                <a:gd name="T73" fmla="*/ 1 h 352"/>
                <a:gd name="T74" fmla="*/ 0 w 742"/>
                <a:gd name="T75" fmla="*/ 1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2"/>
                <a:gd name="T115" fmla="*/ 0 h 352"/>
                <a:gd name="T116" fmla="*/ 742 w 742"/>
                <a:gd name="T117" fmla="*/ 352 h 3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2" h="352">
                  <a:moveTo>
                    <a:pt x="0" y="250"/>
                  </a:moveTo>
                  <a:lnTo>
                    <a:pt x="75" y="0"/>
                  </a:lnTo>
                  <a:lnTo>
                    <a:pt x="676" y="32"/>
                  </a:lnTo>
                  <a:lnTo>
                    <a:pt x="689" y="47"/>
                  </a:lnTo>
                  <a:lnTo>
                    <a:pt x="702" y="66"/>
                  </a:lnTo>
                  <a:lnTo>
                    <a:pt x="716" y="88"/>
                  </a:lnTo>
                  <a:lnTo>
                    <a:pt x="738" y="147"/>
                  </a:lnTo>
                  <a:lnTo>
                    <a:pt x="742" y="182"/>
                  </a:lnTo>
                  <a:lnTo>
                    <a:pt x="741" y="215"/>
                  </a:lnTo>
                  <a:lnTo>
                    <a:pt x="733" y="249"/>
                  </a:lnTo>
                  <a:lnTo>
                    <a:pt x="722" y="277"/>
                  </a:lnTo>
                  <a:lnTo>
                    <a:pt x="716" y="289"/>
                  </a:lnTo>
                  <a:lnTo>
                    <a:pt x="711" y="300"/>
                  </a:lnTo>
                  <a:lnTo>
                    <a:pt x="698" y="319"/>
                  </a:lnTo>
                  <a:lnTo>
                    <a:pt x="684" y="334"/>
                  </a:lnTo>
                  <a:lnTo>
                    <a:pt x="678" y="341"/>
                  </a:lnTo>
                  <a:lnTo>
                    <a:pt x="671" y="345"/>
                  </a:lnTo>
                  <a:lnTo>
                    <a:pt x="657" y="351"/>
                  </a:lnTo>
                  <a:lnTo>
                    <a:pt x="642" y="352"/>
                  </a:lnTo>
                  <a:lnTo>
                    <a:pt x="621" y="350"/>
                  </a:lnTo>
                  <a:lnTo>
                    <a:pt x="607" y="344"/>
                  </a:lnTo>
                  <a:lnTo>
                    <a:pt x="591" y="340"/>
                  </a:lnTo>
                  <a:lnTo>
                    <a:pt x="571" y="333"/>
                  </a:lnTo>
                  <a:lnTo>
                    <a:pt x="551" y="326"/>
                  </a:lnTo>
                  <a:lnTo>
                    <a:pt x="529" y="319"/>
                  </a:lnTo>
                  <a:lnTo>
                    <a:pt x="507" y="311"/>
                  </a:lnTo>
                  <a:lnTo>
                    <a:pt x="483" y="304"/>
                  </a:lnTo>
                  <a:lnTo>
                    <a:pt x="458" y="296"/>
                  </a:lnTo>
                  <a:lnTo>
                    <a:pt x="435" y="289"/>
                  </a:lnTo>
                  <a:lnTo>
                    <a:pt x="413" y="282"/>
                  </a:lnTo>
                  <a:lnTo>
                    <a:pt x="388" y="277"/>
                  </a:lnTo>
                  <a:lnTo>
                    <a:pt x="367" y="272"/>
                  </a:lnTo>
                  <a:lnTo>
                    <a:pt x="328" y="268"/>
                  </a:lnTo>
                  <a:lnTo>
                    <a:pt x="235" y="264"/>
                  </a:lnTo>
                  <a:lnTo>
                    <a:pt x="126" y="257"/>
                  </a:lnTo>
                  <a:lnTo>
                    <a:pt x="38" y="252"/>
                  </a:lnTo>
                  <a:lnTo>
                    <a:pt x="0" y="25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4" name="Freeform 30"/>
            <p:cNvSpPr>
              <a:spLocks/>
            </p:cNvSpPr>
            <p:nvPr/>
          </p:nvSpPr>
          <p:spPr bwMode="auto">
            <a:xfrm>
              <a:off x="2828" y="2496"/>
              <a:ext cx="596" cy="210"/>
            </a:xfrm>
            <a:custGeom>
              <a:avLst/>
              <a:gdLst>
                <a:gd name="T0" fmla="*/ 0 w 1788"/>
                <a:gd name="T1" fmla="*/ 2 h 629"/>
                <a:gd name="T2" fmla="*/ 0 w 1788"/>
                <a:gd name="T3" fmla="*/ 1 h 629"/>
                <a:gd name="T4" fmla="*/ 0 w 1788"/>
                <a:gd name="T5" fmla="*/ 1 h 629"/>
                <a:gd name="T6" fmla="*/ 0 w 1788"/>
                <a:gd name="T7" fmla="*/ 1 h 629"/>
                <a:gd name="T8" fmla="*/ 1 w 1788"/>
                <a:gd name="T9" fmla="*/ 1 h 629"/>
                <a:gd name="T10" fmla="*/ 1 w 1788"/>
                <a:gd name="T11" fmla="*/ 1 h 629"/>
                <a:gd name="T12" fmla="*/ 1 w 1788"/>
                <a:gd name="T13" fmla="*/ 0 h 629"/>
                <a:gd name="T14" fmla="*/ 1 w 1788"/>
                <a:gd name="T15" fmla="*/ 0 h 629"/>
                <a:gd name="T16" fmla="*/ 1 w 1788"/>
                <a:gd name="T17" fmla="*/ 0 h 629"/>
                <a:gd name="T18" fmla="*/ 6 w 1788"/>
                <a:gd name="T19" fmla="*/ 0 h 629"/>
                <a:gd name="T20" fmla="*/ 6 w 1788"/>
                <a:gd name="T21" fmla="*/ 1 h 629"/>
                <a:gd name="T22" fmla="*/ 7 w 1788"/>
                <a:gd name="T23" fmla="*/ 1 h 629"/>
                <a:gd name="T24" fmla="*/ 7 w 1788"/>
                <a:gd name="T25" fmla="*/ 1 h 629"/>
                <a:gd name="T26" fmla="*/ 7 w 1788"/>
                <a:gd name="T27" fmla="*/ 1 h 629"/>
                <a:gd name="T28" fmla="*/ 7 w 1788"/>
                <a:gd name="T29" fmla="*/ 1 h 629"/>
                <a:gd name="T30" fmla="*/ 7 w 1788"/>
                <a:gd name="T31" fmla="*/ 2 h 629"/>
                <a:gd name="T32" fmla="*/ 7 w 1788"/>
                <a:gd name="T33" fmla="*/ 1 h 629"/>
                <a:gd name="T34" fmla="*/ 7 w 1788"/>
                <a:gd name="T35" fmla="*/ 1 h 629"/>
                <a:gd name="T36" fmla="*/ 7 w 1788"/>
                <a:gd name="T37" fmla="*/ 1 h 629"/>
                <a:gd name="T38" fmla="*/ 6 w 1788"/>
                <a:gd name="T39" fmla="*/ 1 h 629"/>
                <a:gd name="T40" fmla="*/ 6 w 1788"/>
                <a:gd name="T41" fmla="*/ 1 h 629"/>
                <a:gd name="T42" fmla="*/ 6 w 1788"/>
                <a:gd name="T43" fmla="*/ 1 h 629"/>
                <a:gd name="T44" fmla="*/ 6 w 1788"/>
                <a:gd name="T45" fmla="*/ 1 h 629"/>
                <a:gd name="T46" fmla="*/ 5 w 1788"/>
                <a:gd name="T47" fmla="*/ 1 h 629"/>
                <a:gd name="T48" fmla="*/ 4 w 1788"/>
                <a:gd name="T49" fmla="*/ 1 h 629"/>
                <a:gd name="T50" fmla="*/ 4 w 1788"/>
                <a:gd name="T51" fmla="*/ 1 h 629"/>
                <a:gd name="T52" fmla="*/ 4 w 1788"/>
                <a:gd name="T53" fmla="*/ 1 h 629"/>
                <a:gd name="T54" fmla="*/ 4 w 1788"/>
                <a:gd name="T55" fmla="*/ 1 h 629"/>
                <a:gd name="T56" fmla="*/ 5 w 1788"/>
                <a:gd name="T57" fmla="*/ 1 h 629"/>
                <a:gd name="T58" fmla="*/ 6 w 1788"/>
                <a:gd name="T59" fmla="*/ 1 h 629"/>
                <a:gd name="T60" fmla="*/ 6 w 1788"/>
                <a:gd name="T61" fmla="*/ 1 h 629"/>
                <a:gd name="T62" fmla="*/ 6 w 1788"/>
                <a:gd name="T63" fmla="*/ 1 h 629"/>
                <a:gd name="T64" fmla="*/ 6 w 1788"/>
                <a:gd name="T65" fmla="*/ 1 h 629"/>
                <a:gd name="T66" fmla="*/ 7 w 1788"/>
                <a:gd name="T67" fmla="*/ 2 h 629"/>
                <a:gd name="T68" fmla="*/ 7 w 1788"/>
                <a:gd name="T69" fmla="*/ 2 h 629"/>
                <a:gd name="T70" fmla="*/ 7 w 1788"/>
                <a:gd name="T71" fmla="*/ 2 h 629"/>
                <a:gd name="T72" fmla="*/ 7 w 1788"/>
                <a:gd name="T73" fmla="*/ 1 h 629"/>
                <a:gd name="T74" fmla="*/ 7 w 1788"/>
                <a:gd name="T75" fmla="*/ 1 h 629"/>
                <a:gd name="T76" fmla="*/ 7 w 1788"/>
                <a:gd name="T77" fmla="*/ 1 h 629"/>
                <a:gd name="T78" fmla="*/ 7 w 1788"/>
                <a:gd name="T79" fmla="*/ 1 h 629"/>
                <a:gd name="T80" fmla="*/ 7 w 1788"/>
                <a:gd name="T81" fmla="*/ 0 h 629"/>
                <a:gd name="T82" fmla="*/ 7 w 1788"/>
                <a:gd name="T83" fmla="*/ 0 h 629"/>
                <a:gd name="T84" fmla="*/ 6 w 1788"/>
                <a:gd name="T85" fmla="*/ 0 h 629"/>
                <a:gd name="T86" fmla="*/ 6 w 1788"/>
                <a:gd name="T87" fmla="*/ 0 h 629"/>
                <a:gd name="T88" fmla="*/ 6 w 1788"/>
                <a:gd name="T89" fmla="*/ 0 h 629"/>
                <a:gd name="T90" fmla="*/ 5 w 1788"/>
                <a:gd name="T91" fmla="*/ 0 h 629"/>
                <a:gd name="T92" fmla="*/ 4 w 1788"/>
                <a:gd name="T93" fmla="*/ 0 h 629"/>
                <a:gd name="T94" fmla="*/ 4 w 1788"/>
                <a:gd name="T95" fmla="*/ 0 h 629"/>
                <a:gd name="T96" fmla="*/ 2 w 1788"/>
                <a:gd name="T97" fmla="*/ 0 h 629"/>
                <a:gd name="T98" fmla="*/ 1 w 1788"/>
                <a:gd name="T99" fmla="*/ 0 h 629"/>
                <a:gd name="T100" fmla="*/ 1 w 1788"/>
                <a:gd name="T101" fmla="*/ 0 h 629"/>
                <a:gd name="T102" fmla="*/ 1 w 1788"/>
                <a:gd name="T103" fmla="*/ 0 h 629"/>
                <a:gd name="T104" fmla="*/ 0 w 1788"/>
                <a:gd name="T105" fmla="*/ 1 h 629"/>
                <a:gd name="T106" fmla="*/ 0 w 1788"/>
                <a:gd name="T107" fmla="*/ 2 h 6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8"/>
                <a:gd name="T163" fmla="*/ 0 h 629"/>
                <a:gd name="T164" fmla="*/ 1788 w 1788"/>
                <a:gd name="T165" fmla="*/ 629 h 6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8" h="629">
                  <a:moveTo>
                    <a:pt x="31" y="407"/>
                  </a:moveTo>
                  <a:lnTo>
                    <a:pt x="35" y="396"/>
                  </a:lnTo>
                  <a:lnTo>
                    <a:pt x="48" y="366"/>
                  </a:lnTo>
                  <a:lnTo>
                    <a:pt x="57" y="345"/>
                  </a:lnTo>
                  <a:lnTo>
                    <a:pt x="67" y="322"/>
                  </a:lnTo>
                  <a:lnTo>
                    <a:pt x="73" y="308"/>
                  </a:lnTo>
                  <a:lnTo>
                    <a:pt x="78" y="296"/>
                  </a:lnTo>
                  <a:lnTo>
                    <a:pt x="84" y="283"/>
                  </a:lnTo>
                  <a:lnTo>
                    <a:pt x="89" y="270"/>
                  </a:lnTo>
                  <a:lnTo>
                    <a:pt x="96" y="256"/>
                  </a:lnTo>
                  <a:lnTo>
                    <a:pt x="102" y="242"/>
                  </a:lnTo>
                  <a:lnTo>
                    <a:pt x="107" y="230"/>
                  </a:lnTo>
                  <a:lnTo>
                    <a:pt x="113" y="217"/>
                  </a:lnTo>
                  <a:lnTo>
                    <a:pt x="119" y="204"/>
                  </a:lnTo>
                  <a:lnTo>
                    <a:pt x="126" y="191"/>
                  </a:lnTo>
                  <a:lnTo>
                    <a:pt x="137" y="169"/>
                  </a:lnTo>
                  <a:lnTo>
                    <a:pt x="147" y="149"/>
                  </a:lnTo>
                  <a:lnTo>
                    <a:pt x="157" y="131"/>
                  </a:lnTo>
                  <a:lnTo>
                    <a:pt x="166" y="118"/>
                  </a:lnTo>
                  <a:lnTo>
                    <a:pt x="173" y="110"/>
                  </a:lnTo>
                  <a:lnTo>
                    <a:pt x="180" y="105"/>
                  </a:lnTo>
                  <a:lnTo>
                    <a:pt x="193" y="100"/>
                  </a:lnTo>
                  <a:lnTo>
                    <a:pt x="206" y="95"/>
                  </a:lnTo>
                  <a:lnTo>
                    <a:pt x="223" y="92"/>
                  </a:lnTo>
                  <a:lnTo>
                    <a:pt x="261" y="85"/>
                  </a:lnTo>
                  <a:lnTo>
                    <a:pt x="301" y="80"/>
                  </a:lnTo>
                  <a:lnTo>
                    <a:pt x="343" y="74"/>
                  </a:lnTo>
                  <a:lnTo>
                    <a:pt x="376" y="72"/>
                  </a:lnTo>
                  <a:lnTo>
                    <a:pt x="409" y="69"/>
                  </a:lnTo>
                  <a:lnTo>
                    <a:pt x="1526" y="102"/>
                  </a:lnTo>
                  <a:lnTo>
                    <a:pt x="1547" y="109"/>
                  </a:lnTo>
                  <a:lnTo>
                    <a:pt x="1566" y="118"/>
                  </a:lnTo>
                  <a:lnTo>
                    <a:pt x="1577" y="122"/>
                  </a:lnTo>
                  <a:lnTo>
                    <a:pt x="1587" y="128"/>
                  </a:lnTo>
                  <a:lnTo>
                    <a:pt x="1595" y="133"/>
                  </a:lnTo>
                  <a:lnTo>
                    <a:pt x="1604" y="140"/>
                  </a:lnTo>
                  <a:lnTo>
                    <a:pt x="1638" y="168"/>
                  </a:lnTo>
                  <a:lnTo>
                    <a:pt x="1653" y="183"/>
                  </a:lnTo>
                  <a:lnTo>
                    <a:pt x="1667" y="198"/>
                  </a:lnTo>
                  <a:lnTo>
                    <a:pt x="1679" y="213"/>
                  </a:lnTo>
                  <a:lnTo>
                    <a:pt x="1690" y="228"/>
                  </a:lnTo>
                  <a:lnTo>
                    <a:pt x="1701" y="244"/>
                  </a:lnTo>
                  <a:lnTo>
                    <a:pt x="1708" y="259"/>
                  </a:lnTo>
                  <a:lnTo>
                    <a:pt x="1725" y="304"/>
                  </a:lnTo>
                  <a:lnTo>
                    <a:pt x="1722" y="334"/>
                  </a:lnTo>
                  <a:lnTo>
                    <a:pt x="1715" y="359"/>
                  </a:lnTo>
                  <a:lnTo>
                    <a:pt x="1707" y="374"/>
                  </a:lnTo>
                  <a:lnTo>
                    <a:pt x="1703" y="380"/>
                  </a:lnTo>
                  <a:lnTo>
                    <a:pt x="1701" y="373"/>
                  </a:lnTo>
                  <a:lnTo>
                    <a:pt x="1693" y="356"/>
                  </a:lnTo>
                  <a:lnTo>
                    <a:pt x="1688" y="345"/>
                  </a:lnTo>
                  <a:lnTo>
                    <a:pt x="1679" y="332"/>
                  </a:lnTo>
                  <a:lnTo>
                    <a:pt x="1670" y="318"/>
                  </a:lnTo>
                  <a:lnTo>
                    <a:pt x="1660" y="303"/>
                  </a:lnTo>
                  <a:lnTo>
                    <a:pt x="1648" y="288"/>
                  </a:lnTo>
                  <a:lnTo>
                    <a:pt x="1634" y="272"/>
                  </a:lnTo>
                  <a:lnTo>
                    <a:pt x="1620" y="257"/>
                  </a:lnTo>
                  <a:lnTo>
                    <a:pt x="1602" y="242"/>
                  </a:lnTo>
                  <a:lnTo>
                    <a:pt x="1586" y="228"/>
                  </a:lnTo>
                  <a:lnTo>
                    <a:pt x="1575" y="223"/>
                  </a:lnTo>
                  <a:lnTo>
                    <a:pt x="1565" y="216"/>
                  </a:lnTo>
                  <a:lnTo>
                    <a:pt x="1554" y="209"/>
                  </a:lnTo>
                  <a:lnTo>
                    <a:pt x="1544" y="205"/>
                  </a:lnTo>
                  <a:lnTo>
                    <a:pt x="1533" y="201"/>
                  </a:lnTo>
                  <a:lnTo>
                    <a:pt x="1521" y="195"/>
                  </a:lnTo>
                  <a:lnTo>
                    <a:pt x="1496" y="187"/>
                  </a:lnTo>
                  <a:lnTo>
                    <a:pt x="1469" y="182"/>
                  </a:lnTo>
                  <a:lnTo>
                    <a:pt x="1438" y="175"/>
                  </a:lnTo>
                  <a:lnTo>
                    <a:pt x="1408" y="171"/>
                  </a:lnTo>
                  <a:lnTo>
                    <a:pt x="1378" y="165"/>
                  </a:lnTo>
                  <a:lnTo>
                    <a:pt x="1345" y="161"/>
                  </a:lnTo>
                  <a:lnTo>
                    <a:pt x="1277" y="155"/>
                  </a:lnTo>
                  <a:lnTo>
                    <a:pt x="1214" y="151"/>
                  </a:lnTo>
                  <a:lnTo>
                    <a:pt x="1156" y="150"/>
                  </a:lnTo>
                  <a:lnTo>
                    <a:pt x="1063" y="155"/>
                  </a:lnTo>
                  <a:lnTo>
                    <a:pt x="1032" y="162"/>
                  </a:lnTo>
                  <a:lnTo>
                    <a:pt x="1001" y="168"/>
                  </a:lnTo>
                  <a:lnTo>
                    <a:pt x="974" y="173"/>
                  </a:lnTo>
                  <a:lnTo>
                    <a:pt x="949" y="179"/>
                  </a:lnTo>
                  <a:lnTo>
                    <a:pt x="915" y="187"/>
                  </a:lnTo>
                  <a:lnTo>
                    <a:pt x="901" y="190"/>
                  </a:lnTo>
                  <a:lnTo>
                    <a:pt x="884" y="590"/>
                  </a:lnTo>
                  <a:lnTo>
                    <a:pt x="970" y="578"/>
                  </a:lnTo>
                  <a:lnTo>
                    <a:pt x="975" y="246"/>
                  </a:lnTo>
                  <a:lnTo>
                    <a:pt x="993" y="244"/>
                  </a:lnTo>
                  <a:lnTo>
                    <a:pt x="1040" y="238"/>
                  </a:lnTo>
                  <a:lnTo>
                    <a:pt x="1110" y="233"/>
                  </a:lnTo>
                  <a:lnTo>
                    <a:pt x="1193" y="227"/>
                  </a:lnTo>
                  <a:lnTo>
                    <a:pt x="1280" y="226"/>
                  </a:lnTo>
                  <a:lnTo>
                    <a:pt x="1364" y="230"/>
                  </a:lnTo>
                  <a:lnTo>
                    <a:pt x="1437" y="241"/>
                  </a:lnTo>
                  <a:lnTo>
                    <a:pt x="1466" y="249"/>
                  </a:lnTo>
                  <a:lnTo>
                    <a:pt x="1480" y="255"/>
                  </a:lnTo>
                  <a:lnTo>
                    <a:pt x="1491" y="263"/>
                  </a:lnTo>
                  <a:lnTo>
                    <a:pt x="1499" y="268"/>
                  </a:lnTo>
                  <a:lnTo>
                    <a:pt x="1508" y="274"/>
                  </a:lnTo>
                  <a:lnTo>
                    <a:pt x="1518" y="281"/>
                  </a:lnTo>
                  <a:lnTo>
                    <a:pt x="1526" y="286"/>
                  </a:lnTo>
                  <a:lnTo>
                    <a:pt x="1554" y="308"/>
                  </a:lnTo>
                  <a:lnTo>
                    <a:pt x="1575" y="330"/>
                  </a:lnTo>
                  <a:lnTo>
                    <a:pt x="1588" y="350"/>
                  </a:lnTo>
                  <a:lnTo>
                    <a:pt x="1604" y="391"/>
                  </a:lnTo>
                  <a:lnTo>
                    <a:pt x="1606" y="439"/>
                  </a:lnTo>
                  <a:lnTo>
                    <a:pt x="1599" y="534"/>
                  </a:lnTo>
                  <a:lnTo>
                    <a:pt x="1594" y="577"/>
                  </a:lnTo>
                  <a:lnTo>
                    <a:pt x="1780" y="629"/>
                  </a:lnTo>
                  <a:lnTo>
                    <a:pt x="1788" y="491"/>
                  </a:lnTo>
                  <a:lnTo>
                    <a:pt x="1787" y="377"/>
                  </a:lnTo>
                  <a:lnTo>
                    <a:pt x="1781" y="325"/>
                  </a:lnTo>
                  <a:lnTo>
                    <a:pt x="1772" y="283"/>
                  </a:lnTo>
                  <a:lnTo>
                    <a:pt x="1765" y="266"/>
                  </a:lnTo>
                  <a:lnTo>
                    <a:pt x="1757" y="248"/>
                  </a:lnTo>
                  <a:lnTo>
                    <a:pt x="1746" y="231"/>
                  </a:lnTo>
                  <a:lnTo>
                    <a:pt x="1733" y="213"/>
                  </a:lnTo>
                  <a:lnTo>
                    <a:pt x="1719" y="197"/>
                  </a:lnTo>
                  <a:lnTo>
                    <a:pt x="1704" y="182"/>
                  </a:lnTo>
                  <a:lnTo>
                    <a:pt x="1689" y="167"/>
                  </a:lnTo>
                  <a:lnTo>
                    <a:pt x="1671" y="153"/>
                  </a:lnTo>
                  <a:lnTo>
                    <a:pt x="1655" y="139"/>
                  </a:lnTo>
                  <a:lnTo>
                    <a:pt x="1646" y="133"/>
                  </a:lnTo>
                  <a:lnTo>
                    <a:pt x="1637" y="125"/>
                  </a:lnTo>
                  <a:lnTo>
                    <a:pt x="1628" y="120"/>
                  </a:lnTo>
                  <a:lnTo>
                    <a:pt x="1620" y="114"/>
                  </a:lnTo>
                  <a:lnTo>
                    <a:pt x="1610" y="110"/>
                  </a:lnTo>
                  <a:lnTo>
                    <a:pt x="1601" y="103"/>
                  </a:lnTo>
                  <a:lnTo>
                    <a:pt x="1594" y="99"/>
                  </a:lnTo>
                  <a:lnTo>
                    <a:pt x="1584" y="95"/>
                  </a:lnTo>
                  <a:lnTo>
                    <a:pt x="1576" y="89"/>
                  </a:lnTo>
                  <a:lnTo>
                    <a:pt x="1568" y="87"/>
                  </a:lnTo>
                  <a:lnTo>
                    <a:pt x="1553" y="80"/>
                  </a:lnTo>
                  <a:lnTo>
                    <a:pt x="1536" y="73"/>
                  </a:lnTo>
                  <a:lnTo>
                    <a:pt x="1517" y="67"/>
                  </a:lnTo>
                  <a:lnTo>
                    <a:pt x="1489" y="62"/>
                  </a:lnTo>
                  <a:lnTo>
                    <a:pt x="1452" y="56"/>
                  </a:lnTo>
                  <a:lnTo>
                    <a:pt x="1411" y="50"/>
                  </a:lnTo>
                  <a:lnTo>
                    <a:pt x="1362" y="43"/>
                  </a:lnTo>
                  <a:lnTo>
                    <a:pt x="1310" y="37"/>
                  </a:lnTo>
                  <a:lnTo>
                    <a:pt x="1255" y="32"/>
                  </a:lnTo>
                  <a:lnTo>
                    <a:pt x="1196" y="25"/>
                  </a:lnTo>
                  <a:lnTo>
                    <a:pt x="1136" y="19"/>
                  </a:lnTo>
                  <a:lnTo>
                    <a:pt x="1077" y="14"/>
                  </a:lnTo>
                  <a:lnTo>
                    <a:pt x="1019" y="10"/>
                  </a:lnTo>
                  <a:lnTo>
                    <a:pt x="961" y="6"/>
                  </a:lnTo>
                  <a:lnTo>
                    <a:pt x="858" y="1"/>
                  </a:lnTo>
                  <a:lnTo>
                    <a:pt x="775" y="0"/>
                  </a:lnTo>
                  <a:lnTo>
                    <a:pt x="621" y="6"/>
                  </a:lnTo>
                  <a:lnTo>
                    <a:pt x="456" y="17"/>
                  </a:lnTo>
                  <a:lnTo>
                    <a:pt x="377" y="22"/>
                  </a:lnTo>
                  <a:lnTo>
                    <a:pt x="308" y="29"/>
                  </a:lnTo>
                  <a:lnTo>
                    <a:pt x="250" y="37"/>
                  </a:lnTo>
                  <a:lnTo>
                    <a:pt x="208" y="47"/>
                  </a:lnTo>
                  <a:lnTo>
                    <a:pt x="193" y="51"/>
                  </a:lnTo>
                  <a:lnTo>
                    <a:pt x="177" y="58"/>
                  </a:lnTo>
                  <a:lnTo>
                    <a:pt x="164" y="65"/>
                  </a:lnTo>
                  <a:lnTo>
                    <a:pt x="150" y="73"/>
                  </a:lnTo>
                  <a:lnTo>
                    <a:pt x="126" y="91"/>
                  </a:lnTo>
                  <a:lnTo>
                    <a:pt x="108" y="110"/>
                  </a:lnTo>
                  <a:lnTo>
                    <a:pt x="93" y="125"/>
                  </a:lnTo>
                  <a:lnTo>
                    <a:pt x="84" y="140"/>
                  </a:lnTo>
                  <a:lnTo>
                    <a:pt x="75" y="154"/>
                  </a:lnTo>
                  <a:lnTo>
                    <a:pt x="0" y="416"/>
                  </a:lnTo>
                  <a:lnTo>
                    <a:pt x="31" y="40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5" name="Freeform 31"/>
            <p:cNvSpPr>
              <a:spLocks/>
            </p:cNvSpPr>
            <p:nvPr/>
          </p:nvSpPr>
          <p:spPr bwMode="auto">
            <a:xfrm>
              <a:off x="3229" y="2550"/>
              <a:ext cx="33" cy="137"/>
            </a:xfrm>
            <a:custGeom>
              <a:avLst/>
              <a:gdLst>
                <a:gd name="T0" fmla="*/ 0 w 99"/>
                <a:gd name="T1" fmla="*/ 0 h 410"/>
                <a:gd name="T2" fmla="*/ 0 w 99"/>
                <a:gd name="T3" fmla="*/ 2 h 410"/>
                <a:gd name="T4" fmla="*/ 0 w 99"/>
                <a:gd name="T5" fmla="*/ 2 h 410"/>
                <a:gd name="T6" fmla="*/ 0 w 99"/>
                <a:gd name="T7" fmla="*/ 0 h 410"/>
                <a:gd name="T8" fmla="*/ 0 w 99"/>
                <a:gd name="T9" fmla="*/ 0 h 410"/>
                <a:gd name="T10" fmla="*/ 0 w 99"/>
                <a:gd name="T11" fmla="*/ 0 h 4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10"/>
                <a:gd name="T20" fmla="*/ 99 w 99"/>
                <a:gd name="T21" fmla="*/ 410 h 4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10">
                  <a:moveTo>
                    <a:pt x="0" y="7"/>
                  </a:moveTo>
                  <a:lnTo>
                    <a:pt x="34" y="406"/>
                  </a:lnTo>
                  <a:lnTo>
                    <a:pt x="99" y="410"/>
                  </a:lnTo>
                  <a:lnTo>
                    <a:pt x="75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6" name="Freeform 32"/>
            <p:cNvSpPr>
              <a:spLocks/>
            </p:cNvSpPr>
            <p:nvPr/>
          </p:nvSpPr>
          <p:spPr bwMode="auto">
            <a:xfrm>
              <a:off x="3317" y="2739"/>
              <a:ext cx="235" cy="157"/>
            </a:xfrm>
            <a:custGeom>
              <a:avLst/>
              <a:gdLst>
                <a:gd name="T0" fmla="*/ 0 w 707"/>
                <a:gd name="T1" fmla="*/ 2 h 472"/>
                <a:gd name="T2" fmla="*/ 0 w 707"/>
                <a:gd name="T3" fmla="*/ 1 h 472"/>
                <a:gd name="T4" fmla="*/ 0 w 707"/>
                <a:gd name="T5" fmla="*/ 1 h 472"/>
                <a:gd name="T6" fmla="*/ 0 w 707"/>
                <a:gd name="T7" fmla="*/ 1 h 472"/>
                <a:gd name="T8" fmla="*/ 0 w 707"/>
                <a:gd name="T9" fmla="*/ 0 h 472"/>
                <a:gd name="T10" fmla="*/ 0 w 707"/>
                <a:gd name="T11" fmla="*/ 0 h 472"/>
                <a:gd name="T12" fmla="*/ 1 w 707"/>
                <a:gd name="T13" fmla="*/ 0 h 472"/>
                <a:gd name="T14" fmla="*/ 1 w 707"/>
                <a:gd name="T15" fmla="*/ 0 h 472"/>
                <a:gd name="T16" fmla="*/ 1 w 707"/>
                <a:gd name="T17" fmla="*/ 0 h 472"/>
                <a:gd name="T18" fmla="*/ 1 w 707"/>
                <a:gd name="T19" fmla="*/ 0 h 472"/>
                <a:gd name="T20" fmla="*/ 1 w 707"/>
                <a:gd name="T21" fmla="*/ 0 h 472"/>
                <a:gd name="T22" fmla="*/ 1 w 707"/>
                <a:gd name="T23" fmla="*/ 0 h 472"/>
                <a:gd name="T24" fmla="*/ 2 w 707"/>
                <a:gd name="T25" fmla="*/ 0 h 472"/>
                <a:gd name="T26" fmla="*/ 2 w 707"/>
                <a:gd name="T27" fmla="*/ 0 h 472"/>
                <a:gd name="T28" fmla="*/ 2 w 707"/>
                <a:gd name="T29" fmla="*/ 0 h 472"/>
                <a:gd name="T30" fmla="*/ 2 w 707"/>
                <a:gd name="T31" fmla="*/ 0 h 472"/>
                <a:gd name="T32" fmla="*/ 2 w 707"/>
                <a:gd name="T33" fmla="*/ 1 h 472"/>
                <a:gd name="T34" fmla="*/ 2 w 707"/>
                <a:gd name="T35" fmla="*/ 1 h 472"/>
                <a:gd name="T36" fmla="*/ 2 w 707"/>
                <a:gd name="T37" fmla="*/ 1 h 472"/>
                <a:gd name="T38" fmla="*/ 2 w 707"/>
                <a:gd name="T39" fmla="*/ 1 h 472"/>
                <a:gd name="T40" fmla="*/ 3 w 707"/>
                <a:gd name="T41" fmla="*/ 1 h 472"/>
                <a:gd name="T42" fmla="*/ 3 w 707"/>
                <a:gd name="T43" fmla="*/ 2 h 472"/>
                <a:gd name="T44" fmla="*/ 2 w 707"/>
                <a:gd name="T45" fmla="*/ 2 h 472"/>
                <a:gd name="T46" fmla="*/ 2 w 707"/>
                <a:gd name="T47" fmla="*/ 1 h 472"/>
                <a:gd name="T48" fmla="*/ 2 w 707"/>
                <a:gd name="T49" fmla="*/ 1 h 472"/>
                <a:gd name="T50" fmla="*/ 2 w 707"/>
                <a:gd name="T51" fmla="*/ 1 h 472"/>
                <a:gd name="T52" fmla="*/ 2 w 707"/>
                <a:gd name="T53" fmla="*/ 1 h 472"/>
                <a:gd name="T54" fmla="*/ 2 w 707"/>
                <a:gd name="T55" fmla="*/ 1 h 472"/>
                <a:gd name="T56" fmla="*/ 1 w 707"/>
                <a:gd name="T57" fmla="*/ 1 h 472"/>
                <a:gd name="T58" fmla="*/ 1 w 707"/>
                <a:gd name="T59" fmla="*/ 1 h 472"/>
                <a:gd name="T60" fmla="*/ 1 w 707"/>
                <a:gd name="T61" fmla="*/ 1 h 472"/>
                <a:gd name="T62" fmla="*/ 1 w 707"/>
                <a:gd name="T63" fmla="*/ 1 h 472"/>
                <a:gd name="T64" fmla="*/ 1 w 707"/>
                <a:gd name="T65" fmla="*/ 1 h 472"/>
                <a:gd name="T66" fmla="*/ 1 w 707"/>
                <a:gd name="T67" fmla="*/ 1 h 472"/>
                <a:gd name="T68" fmla="*/ 1 w 707"/>
                <a:gd name="T69" fmla="*/ 1 h 472"/>
                <a:gd name="T70" fmla="*/ 1 w 707"/>
                <a:gd name="T71" fmla="*/ 1 h 472"/>
                <a:gd name="T72" fmla="*/ 1 w 707"/>
                <a:gd name="T73" fmla="*/ 2 h 472"/>
                <a:gd name="T74" fmla="*/ 0 w 707"/>
                <a:gd name="T75" fmla="*/ 2 h 472"/>
                <a:gd name="T76" fmla="*/ 0 w 707"/>
                <a:gd name="T77" fmla="*/ 2 h 4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07"/>
                <a:gd name="T118" fmla="*/ 0 h 472"/>
                <a:gd name="T119" fmla="*/ 707 w 707"/>
                <a:gd name="T120" fmla="*/ 472 h 4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07" h="472">
                  <a:moveTo>
                    <a:pt x="30" y="424"/>
                  </a:moveTo>
                  <a:lnTo>
                    <a:pt x="31" y="373"/>
                  </a:lnTo>
                  <a:lnTo>
                    <a:pt x="34" y="321"/>
                  </a:lnTo>
                  <a:lnTo>
                    <a:pt x="41" y="260"/>
                  </a:lnTo>
                  <a:lnTo>
                    <a:pt x="47" y="227"/>
                  </a:lnTo>
                  <a:lnTo>
                    <a:pt x="54" y="193"/>
                  </a:lnTo>
                  <a:lnTo>
                    <a:pt x="60" y="161"/>
                  </a:lnTo>
                  <a:lnTo>
                    <a:pt x="71" y="131"/>
                  </a:lnTo>
                  <a:lnTo>
                    <a:pt x="77" y="118"/>
                  </a:lnTo>
                  <a:lnTo>
                    <a:pt x="84" y="105"/>
                  </a:lnTo>
                  <a:lnTo>
                    <a:pt x="91" y="92"/>
                  </a:lnTo>
                  <a:lnTo>
                    <a:pt x="98" y="80"/>
                  </a:lnTo>
                  <a:lnTo>
                    <a:pt x="114" y="61"/>
                  </a:lnTo>
                  <a:lnTo>
                    <a:pt x="133" y="47"/>
                  </a:lnTo>
                  <a:lnTo>
                    <a:pt x="143" y="40"/>
                  </a:lnTo>
                  <a:lnTo>
                    <a:pt x="154" y="34"/>
                  </a:lnTo>
                  <a:lnTo>
                    <a:pt x="165" y="30"/>
                  </a:lnTo>
                  <a:lnTo>
                    <a:pt x="175" y="25"/>
                  </a:lnTo>
                  <a:lnTo>
                    <a:pt x="187" y="22"/>
                  </a:lnTo>
                  <a:lnTo>
                    <a:pt x="197" y="16"/>
                  </a:lnTo>
                  <a:lnTo>
                    <a:pt x="220" y="11"/>
                  </a:lnTo>
                  <a:lnTo>
                    <a:pt x="242" y="7"/>
                  </a:lnTo>
                  <a:lnTo>
                    <a:pt x="266" y="3"/>
                  </a:lnTo>
                  <a:lnTo>
                    <a:pt x="311" y="0"/>
                  </a:lnTo>
                  <a:lnTo>
                    <a:pt x="357" y="7"/>
                  </a:lnTo>
                  <a:lnTo>
                    <a:pt x="398" y="18"/>
                  </a:lnTo>
                  <a:lnTo>
                    <a:pt x="419" y="26"/>
                  </a:lnTo>
                  <a:lnTo>
                    <a:pt x="427" y="32"/>
                  </a:lnTo>
                  <a:lnTo>
                    <a:pt x="437" y="37"/>
                  </a:lnTo>
                  <a:lnTo>
                    <a:pt x="470" y="63"/>
                  </a:lnTo>
                  <a:lnTo>
                    <a:pt x="485" y="78"/>
                  </a:lnTo>
                  <a:lnTo>
                    <a:pt x="500" y="95"/>
                  </a:lnTo>
                  <a:lnTo>
                    <a:pt x="515" y="114"/>
                  </a:lnTo>
                  <a:lnTo>
                    <a:pt x="530" y="131"/>
                  </a:lnTo>
                  <a:lnTo>
                    <a:pt x="545" y="150"/>
                  </a:lnTo>
                  <a:lnTo>
                    <a:pt x="561" y="168"/>
                  </a:lnTo>
                  <a:lnTo>
                    <a:pt x="573" y="186"/>
                  </a:lnTo>
                  <a:lnTo>
                    <a:pt x="585" y="204"/>
                  </a:lnTo>
                  <a:lnTo>
                    <a:pt x="596" y="220"/>
                  </a:lnTo>
                  <a:lnTo>
                    <a:pt x="607" y="235"/>
                  </a:lnTo>
                  <a:lnTo>
                    <a:pt x="625" y="260"/>
                  </a:lnTo>
                  <a:lnTo>
                    <a:pt x="641" y="283"/>
                  </a:lnTo>
                  <a:lnTo>
                    <a:pt x="704" y="305"/>
                  </a:lnTo>
                  <a:lnTo>
                    <a:pt x="707" y="377"/>
                  </a:lnTo>
                  <a:lnTo>
                    <a:pt x="479" y="439"/>
                  </a:lnTo>
                  <a:lnTo>
                    <a:pt x="475" y="400"/>
                  </a:lnTo>
                  <a:lnTo>
                    <a:pt x="470" y="363"/>
                  </a:lnTo>
                  <a:lnTo>
                    <a:pt x="459" y="316"/>
                  </a:lnTo>
                  <a:lnTo>
                    <a:pt x="452" y="293"/>
                  </a:lnTo>
                  <a:lnTo>
                    <a:pt x="443" y="270"/>
                  </a:lnTo>
                  <a:lnTo>
                    <a:pt x="434" y="248"/>
                  </a:lnTo>
                  <a:lnTo>
                    <a:pt x="423" y="227"/>
                  </a:lnTo>
                  <a:lnTo>
                    <a:pt x="409" y="208"/>
                  </a:lnTo>
                  <a:lnTo>
                    <a:pt x="393" y="193"/>
                  </a:lnTo>
                  <a:lnTo>
                    <a:pt x="384" y="187"/>
                  </a:lnTo>
                  <a:lnTo>
                    <a:pt x="376" y="182"/>
                  </a:lnTo>
                  <a:lnTo>
                    <a:pt x="366" y="176"/>
                  </a:lnTo>
                  <a:lnTo>
                    <a:pt x="357" y="173"/>
                  </a:lnTo>
                  <a:lnTo>
                    <a:pt x="337" y="171"/>
                  </a:lnTo>
                  <a:lnTo>
                    <a:pt x="317" y="169"/>
                  </a:lnTo>
                  <a:lnTo>
                    <a:pt x="278" y="177"/>
                  </a:lnTo>
                  <a:lnTo>
                    <a:pt x="260" y="186"/>
                  </a:lnTo>
                  <a:lnTo>
                    <a:pt x="252" y="191"/>
                  </a:lnTo>
                  <a:lnTo>
                    <a:pt x="242" y="197"/>
                  </a:lnTo>
                  <a:lnTo>
                    <a:pt x="235" y="201"/>
                  </a:lnTo>
                  <a:lnTo>
                    <a:pt x="227" y="206"/>
                  </a:lnTo>
                  <a:lnTo>
                    <a:pt x="212" y="220"/>
                  </a:lnTo>
                  <a:lnTo>
                    <a:pt x="184" y="248"/>
                  </a:lnTo>
                  <a:lnTo>
                    <a:pt x="172" y="263"/>
                  </a:lnTo>
                  <a:lnTo>
                    <a:pt x="162" y="277"/>
                  </a:lnTo>
                  <a:lnTo>
                    <a:pt x="146" y="304"/>
                  </a:lnTo>
                  <a:lnTo>
                    <a:pt x="136" y="327"/>
                  </a:lnTo>
                  <a:lnTo>
                    <a:pt x="129" y="370"/>
                  </a:lnTo>
                  <a:lnTo>
                    <a:pt x="128" y="418"/>
                  </a:lnTo>
                  <a:lnTo>
                    <a:pt x="128" y="472"/>
                  </a:lnTo>
                  <a:lnTo>
                    <a:pt x="0" y="464"/>
                  </a:lnTo>
                  <a:lnTo>
                    <a:pt x="30" y="4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7" name="Freeform 33"/>
            <p:cNvSpPr>
              <a:spLocks/>
            </p:cNvSpPr>
            <p:nvPr/>
          </p:nvSpPr>
          <p:spPr bwMode="auto">
            <a:xfrm>
              <a:off x="3394" y="2701"/>
              <a:ext cx="206" cy="160"/>
            </a:xfrm>
            <a:custGeom>
              <a:avLst/>
              <a:gdLst>
                <a:gd name="T0" fmla="*/ 0 w 617"/>
                <a:gd name="T1" fmla="*/ 0 h 480"/>
                <a:gd name="T2" fmla="*/ 1 w 617"/>
                <a:gd name="T3" fmla="*/ 0 h 480"/>
                <a:gd name="T4" fmla="*/ 1 w 617"/>
                <a:gd name="T5" fmla="*/ 0 h 480"/>
                <a:gd name="T6" fmla="*/ 1 w 617"/>
                <a:gd name="T7" fmla="*/ 0 h 480"/>
                <a:gd name="T8" fmla="*/ 1 w 617"/>
                <a:gd name="T9" fmla="*/ 0 h 480"/>
                <a:gd name="T10" fmla="*/ 1 w 617"/>
                <a:gd name="T11" fmla="*/ 0 h 480"/>
                <a:gd name="T12" fmla="*/ 1 w 617"/>
                <a:gd name="T13" fmla="*/ 0 h 480"/>
                <a:gd name="T14" fmla="*/ 1 w 617"/>
                <a:gd name="T15" fmla="*/ 0 h 480"/>
                <a:gd name="T16" fmla="*/ 1 w 617"/>
                <a:gd name="T17" fmla="*/ 1 h 480"/>
                <a:gd name="T18" fmla="*/ 1 w 617"/>
                <a:gd name="T19" fmla="*/ 1 h 480"/>
                <a:gd name="T20" fmla="*/ 1 w 617"/>
                <a:gd name="T21" fmla="*/ 1 h 480"/>
                <a:gd name="T22" fmla="*/ 2 w 617"/>
                <a:gd name="T23" fmla="*/ 1 h 480"/>
                <a:gd name="T24" fmla="*/ 2 w 617"/>
                <a:gd name="T25" fmla="*/ 1 h 480"/>
                <a:gd name="T26" fmla="*/ 2 w 617"/>
                <a:gd name="T27" fmla="*/ 1 h 480"/>
                <a:gd name="T28" fmla="*/ 2 w 617"/>
                <a:gd name="T29" fmla="*/ 1 h 480"/>
                <a:gd name="T30" fmla="*/ 2 w 617"/>
                <a:gd name="T31" fmla="*/ 1 h 480"/>
                <a:gd name="T32" fmla="*/ 2 w 617"/>
                <a:gd name="T33" fmla="*/ 1 h 480"/>
                <a:gd name="T34" fmla="*/ 3 w 617"/>
                <a:gd name="T35" fmla="*/ 2 h 480"/>
                <a:gd name="T36" fmla="*/ 3 w 617"/>
                <a:gd name="T37" fmla="*/ 2 h 480"/>
                <a:gd name="T38" fmla="*/ 2 w 617"/>
                <a:gd name="T39" fmla="*/ 2 h 480"/>
                <a:gd name="T40" fmla="*/ 2 w 617"/>
                <a:gd name="T41" fmla="*/ 2 h 480"/>
                <a:gd name="T42" fmla="*/ 2 w 617"/>
                <a:gd name="T43" fmla="*/ 2 h 480"/>
                <a:gd name="T44" fmla="*/ 2 w 617"/>
                <a:gd name="T45" fmla="*/ 2 h 480"/>
                <a:gd name="T46" fmla="*/ 2 w 617"/>
                <a:gd name="T47" fmla="*/ 2 h 480"/>
                <a:gd name="T48" fmla="*/ 2 w 617"/>
                <a:gd name="T49" fmla="*/ 2 h 480"/>
                <a:gd name="T50" fmla="*/ 2 w 617"/>
                <a:gd name="T51" fmla="*/ 2 h 480"/>
                <a:gd name="T52" fmla="*/ 2 w 617"/>
                <a:gd name="T53" fmla="*/ 1 h 480"/>
                <a:gd name="T54" fmla="*/ 2 w 617"/>
                <a:gd name="T55" fmla="*/ 1 h 480"/>
                <a:gd name="T56" fmla="*/ 2 w 617"/>
                <a:gd name="T57" fmla="*/ 1 h 480"/>
                <a:gd name="T58" fmla="*/ 2 w 617"/>
                <a:gd name="T59" fmla="*/ 1 h 480"/>
                <a:gd name="T60" fmla="*/ 2 w 617"/>
                <a:gd name="T61" fmla="*/ 2 h 480"/>
                <a:gd name="T62" fmla="*/ 2 w 617"/>
                <a:gd name="T63" fmla="*/ 1 h 480"/>
                <a:gd name="T64" fmla="*/ 2 w 617"/>
                <a:gd name="T65" fmla="*/ 1 h 480"/>
                <a:gd name="T66" fmla="*/ 2 w 617"/>
                <a:gd name="T67" fmla="*/ 1 h 480"/>
                <a:gd name="T68" fmla="*/ 1 w 617"/>
                <a:gd name="T69" fmla="*/ 1 h 480"/>
                <a:gd name="T70" fmla="*/ 1 w 617"/>
                <a:gd name="T71" fmla="*/ 1 h 480"/>
                <a:gd name="T72" fmla="*/ 1 w 617"/>
                <a:gd name="T73" fmla="*/ 1 h 480"/>
                <a:gd name="T74" fmla="*/ 1 w 617"/>
                <a:gd name="T75" fmla="*/ 1 h 480"/>
                <a:gd name="T76" fmla="*/ 1 w 617"/>
                <a:gd name="T77" fmla="*/ 1 h 480"/>
                <a:gd name="T78" fmla="*/ 1 w 617"/>
                <a:gd name="T79" fmla="*/ 0 h 480"/>
                <a:gd name="T80" fmla="*/ 1 w 617"/>
                <a:gd name="T81" fmla="*/ 0 h 480"/>
                <a:gd name="T82" fmla="*/ 1 w 617"/>
                <a:gd name="T83" fmla="*/ 0 h 480"/>
                <a:gd name="T84" fmla="*/ 1 w 617"/>
                <a:gd name="T85" fmla="*/ 0 h 480"/>
                <a:gd name="T86" fmla="*/ 0 w 617"/>
                <a:gd name="T87" fmla="*/ 0 h 480"/>
                <a:gd name="T88" fmla="*/ 0 w 617"/>
                <a:gd name="T89" fmla="*/ 0 h 480"/>
                <a:gd name="T90" fmla="*/ 0 w 617"/>
                <a:gd name="T91" fmla="*/ 0 h 480"/>
                <a:gd name="T92" fmla="*/ 0 w 617"/>
                <a:gd name="T93" fmla="*/ 0 h 480"/>
                <a:gd name="T94" fmla="*/ 0 w 617"/>
                <a:gd name="T95" fmla="*/ 0 h 4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7"/>
                <a:gd name="T145" fmla="*/ 0 h 480"/>
                <a:gd name="T146" fmla="*/ 617 w 617"/>
                <a:gd name="T147" fmla="*/ 480 h 4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7" h="480">
                  <a:moveTo>
                    <a:pt x="86" y="0"/>
                  </a:moveTo>
                  <a:lnTo>
                    <a:pt x="110" y="8"/>
                  </a:lnTo>
                  <a:lnTo>
                    <a:pt x="121" y="15"/>
                  </a:lnTo>
                  <a:lnTo>
                    <a:pt x="135" y="20"/>
                  </a:lnTo>
                  <a:lnTo>
                    <a:pt x="150" y="27"/>
                  </a:lnTo>
                  <a:lnTo>
                    <a:pt x="165" y="36"/>
                  </a:lnTo>
                  <a:lnTo>
                    <a:pt x="173" y="40"/>
                  </a:lnTo>
                  <a:lnTo>
                    <a:pt x="183" y="45"/>
                  </a:lnTo>
                  <a:lnTo>
                    <a:pt x="193" y="49"/>
                  </a:lnTo>
                  <a:lnTo>
                    <a:pt x="201" y="55"/>
                  </a:lnTo>
                  <a:lnTo>
                    <a:pt x="210" y="60"/>
                  </a:lnTo>
                  <a:lnTo>
                    <a:pt x="219" y="67"/>
                  </a:lnTo>
                  <a:lnTo>
                    <a:pt x="228" y="73"/>
                  </a:lnTo>
                  <a:lnTo>
                    <a:pt x="238" y="80"/>
                  </a:lnTo>
                  <a:lnTo>
                    <a:pt x="248" y="86"/>
                  </a:lnTo>
                  <a:lnTo>
                    <a:pt x="256" y="93"/>
                  </a:lnTo>
                  <a:lnTo>
                    <a:pt x="275" y="110"/>
                  </a:lnTo>
                  <a:lnTo>
                    <a:pt x="293" y="126"/>
                  </a:lnTo>
                  <a:lnTo>
                    <a:pt x="310" y="144"/>
                  </a:lnTo>
                  <a:lnTo>
                    <a:pt x="326" y="161"/>
                  </a:lnTo>
                  <a:lnTo>
                    <a:pt x="340" y="179"/>
                  </a:lnTo>
                  <a:lnTo>
                    <a:pt x="354" y="194"/>
                  </a:lnTo>
                  <a:lnTo>
                    <a:pt x="368" y="209"/>
                  </a:lnTo>
                  <a:lnTo>
                    <a:pt x="377" y="223"/>
                  </a:lnTo>
                  <a:lnTo>
                    <a:pt x="388" y="235"/>
                  </a:lnTo>
                  <a:lnTo>
                    <a:pt x="405" y="257"/>
                  </a:lnTo>
                  <a:lnTo>
                    <a:pt x="417" y="275"/>
                  </a:lnTo>
                  <a:lnTo>
                    <a:pt x="425" y="286"/>
                  </a:lnTo>
                  <a:lnTo>
                    <a:pt x="432" y="297"/>
                  </a:lnTo>
                  <a:lnTo>
                    <a:pt x="450" y="293"/>
                  </a:lnTo>
                  <a:lnTo>
                    <a:pt x="496" y="290"/>
                  </a:lnTo>
                  <a:lnTo>
                    <a:pt x="547" y="301"/>
                  </a:lnTo>
                  <a:lnTo>
                    <a:pt x="591" y="336"/>
                  </a:lnTo>
                  <a:lnTo>
                    <a:pt x="605" y="359"/>
                  </a:lnTo>
                  <a:lnTo>
                    <a:pt x="613" y="380"/>
                  </a:lnTo>
                  <a:lnTo>
                    <a:pt x="617" y="417"/>
                  </a:lnTo>
                  <a:lnTo>
                    <a:pt x="614" y="432"/>
                  </a:lnTo>
                  <a:lnTo>
                    <a:pt x="607" y="444"/>
                  </a:lnTo>
                  <a:lnTo>
                    <a:pt x="596" y="455"/>
                  </a:lnTo>
                  <a:lnTo>
                    <a:pt x="591" y="459"/>
                  </a:lnTo>
                  <a:lnTo>
                    <a:pt x="583" y="463"/>
                  </a:lnTo>
                  <a:lnTo>
                    <a:pt x="565" y="468"/>
                  </a:lnTo>
                  <a:lnTo>
                    <a:pt x="545" y="473"/>
                  </a:lnTo>
                  <a:lnTo>
                    <a:pt x="505" y="477"/>
                  </a:lnTo>
                  <a:lnTo>
                    <a:pt x="461" y="480"/>
                  </a:lnTo>
                  <a:lnTo>
                    <a:pt x="461" y="455"/>
                  </a:lnTo>
                  <a:lnTo>
                    <a:pt x="475" y="458"/>
                  </a:lnTo>
                  <a:lnTo>
                    <a:pt x="507" y="461"/>
                  </a:lnTo>
                  <a:lnTo>
                    <a:pt x="541" y="457"/>
                  </a:lnTo>
                  <a:lnTo>
                    <a:pt x="563" y="435"/>
                  </a:lnTo>
                  <a:lnTo>
                    <a:pt x="565" y="403"/>
                  </a:lnTo>
                  <a:lnTo>
                    <a:pt x="561" y="386"/>
                  </a:lnTo>
                  <a:lnTo>
                    <a:pt x="551" y="371"/>
                  </a:lnTo>
                  <a:lnTo>
                    <a:pt x="541" y="359"/>
                  </a:lnTo>
                  <a:lnTo>
                    <a:pt x="534" y="352"/>
                  </a:lnTo>
                  <a:lnTo>
                    <a:pt x="527" y="349"/>
                  </a:lnTo>
                  <a:lnTo>
                    <a:pt x="511" y="344"/>
                  </a:lnTo>
                  <a:lnTo>
                    <a:pt x="494" y="344"/>
                  </a:lnTo>
                  <a:lnTo>
                    <a:pt x="463" y="353"/>
                  </a:lnTo>
                  <a:lnTo>
                    <a:pt x="449" y="362"/>
                  </a:lnTo>
                  <a:lnTo>
                    <a:pt x="435" y="370"/>
                  </a:lnTo>
                  <a:lnTo>
                    <a:pt x="413" y="389"/>
                  </a:lnTo>
                  <a:lnTo>
                    <a:pt x="410" y="378"/>
                  </a:lnTo>
                  <a:lnTo>
                    <a:pt x="399" y="345"/>
                  </a:lnTo>
                  <a:lnTo>
                    <a:pt x="390" y="323"/>
                  </a:lnTo>
                  <a:lnTo>
                    <a:pt x="384" y="311"/>
                  </a:lnTo>
                  <a:lnTo>
                    <a:pt x="376" y="297"/>
                  </a:lnTo>
                  <a:lnTo>
                    <a:pt x="368" y="283"/>
                  </a:lnTo>
                  <a:lnTo>
                    <a:pt x="359" y="268"/>
                  </a:lnTo>
                  <a:lnTo>
                    <a:pt x="348" y="252"/>
                  </a:lnTo>
                  <a:lnTo>
                    <a:pt x="337" y="236"/>
                  </a:lnTo>
                  <a:lnTo>
                    <a:pt x="325" y="221"/>
                  </a:lnTo>
                  <a:lnTo>
                    <a:pt x="312" y="206"/>
                  </a:lnTo>
                  <a:lnTo>
                    <a:pt x="300" y="191"/>
                  </a:lnTo>
                  <a:lnTo>
                    <a:pt x="289" y="176"/>
                  </a:lnTo>
                  <a:lnTo>
                    <a:pt x="277" y="162"/>
                  </a:lnTo>
                  <a:lnTo>
                    <a:pt x="266" y="148"/>
                  </a:lnTo>
                  <a:lnTo>
                    <a:pt x="242" y="125"/>
                  </a:lnTo>
                  <a:lnTo>
                    <a:pt x="220" y="103"/>
                  </a:lnTo>
                  <a:lnTo>
                    <a:pt x="198" y="85"/>
                  </a:lnTo>
                  <a:lnTo>
                    <a:pt x="187" y="77"/>
                  </a:lnTo>
                  <a:lnTo>
                    <a:pt x="176" y="70"/>
                  </a:lnTo>
                  <a:lnTo>
                    <a:pt x="165" y="63"/>
                  </a:lnTo>
                  <a:lnTo>
                    <a:pt x="154" y="59"/>
                  </a:lnTo>
                  <a:lnTo>
                    <a:pt x="143" y="53"/>
                  </a:lnTo>
                  <a:lnTo>
                    <a:pt x="132" y="49"/>
                  </a:lnTo>
                  <a:lnTo>
                    <a:pt x="118" y="45"/>
                  </a:lnTo>
                  <a:lnTo>
                    <a:pt x="106" y="40"/>
                  </a:lnTo>
                  <a:lnTo>
                    <a:pt x="92" y="36"/>
                  </a:lnTo>
                  <a:lnTo>
                    <a:pt x="80" y="31"/>
                  </a:lnTo>
                  <a:lnTo>
                    <a:pt x="55" y="23"/>
                  </a:lnTo>
                  <a:lnTo>
                    <a:pt x="33" y="18"/>
                  </a:lnTo>
                  <a:lnTo>
                    <a:pt x="16" y="14"/>
                  </a:lnTo>
                  <a:lnTo>
                    <a:pt x="0" y="9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8" name="Freeform 34"/>
            <p:cNvSpPr>
              <a:spLocks/>
            </p:cNvSpPr>
            <p:nvPr/>
          </p:nvSpPr>
          <p:spPr bwMode="auto">
            <a:xfrm>
              <a:off x="3330" y="2835"/>
              <a:ext cx="232" cy="132"/>
            </a:xfrm>
            <a:custGeom>
              <a:avLst/>
              <a:gdLst>
                <a:gd name="T0" fmla="*/ 0 w 696"/>
                <a:gd name="T1" fmla="*/ 1 h 395"/>
                <a:gd name="T2" fmla="*/ 0 w 696"/>
                <a:gd name="T3" fmla="*/ 1 h 395"/>
                <a:gd name="T4" fmla="*/ 0 w 696"/>
                <a:gd name="T5" fmla="*/ 1 h 395"/>
                <a:gd name="T6" fmla="*/ 0 w 696"/>
                <a:gd name="T7" fmla="*/ 1 h 395"/>
                <a:gd name="T8" fmla="*/ 0 w 696"/>
                <a:gd name="T9" fmla="*/ 1 h 395"/>
                <a:gd name="T10" fmla="*/ 0 w 696"/>
                <a:gd name="T11" fmla="*/ 2 h 395"/>
                <a:gd name="T12" fmla="*/ 1 w 696"/>
                <a:gd name="T13" fmla="*/ 2 h 395"/>
                <a:gd name="T14" fmla="*/ 1 w 696"/>
                <a:gd name="T15" fmla="*/ 2 h 395"/>
                <a:gd name="T16" fmla="*/ 1 w 696"/>
                <a:gd name="T17" fmla="*/ 2 h 395"/>
                <a:gd name="T18" fmla="*/ 1 w 696"/>
                <a:gd name="T19" fmla="*/ 2 h 395"/>
                <a:gd name="T20" fmla="*/ 1 w 696"/>
                <a:gd name="T21" fmla="*/ 2 h 395"/>
                <a:gd name="T22" fmla="*/ 1 w 696"/>
                <a:gd name="T23" fmla="*/ 2 h 395"/>
                <a:gd name="T24" fmla="*/ 2 w 696"/>
                <a:gd name="T25" fmla="*/ 1 h 395"/>
                <a:gd name="T26" fmla="*/ 2 w 696"/>
                <a:gd name="T27" fmla="*/ 1 h 395"/>
                <a:gd name="T28" fmla="*/ 2 w 696"/>
                <a:gd name="T29" fmla="*/ 1 h 395"/>
                <a:gd name="T30" fmla="*/ 2 w 696"/>
                <a:gd name="T31" fmla="*/ 1 h 395"/>
                <a:gd name="T32" fmla="*/ 2 w 696"/>
                <a:gd name="T33" fmla="*/ 1 h 395"/>
                <a:gd name="T34" fmla="*/ 2 w 696"/>
                <a:gd name="T35" fmla="*/ 1 h 395"/>
                <a:gd name="T36" fmla="*/ 3 w 696"/>
                <a:gd name="T37" fmla="*/ 1 h 395"/>
                <a:gd name="T38" fmla="*/ 3 w 696"/>
                <a:gd name="T39" fmla="*/ 1 h 395"/>
                <a:gd name="T40" fmla="*/ 3 w 696"/>
                <a:gd name="T41" fmla="*/ 1 h 395"/>
                <a:gd name="T42" fmla="*/ 2 w 696"/>
                <a:gd name="T43" fmla="*/ 1 h 395"/>
                <a:gd name="T44" fmla="*/ 2 w 696"/>
                <a:gd name="T45" fmla="*/ 0 h 395"/>
                <a:gd name="T46" fmla="*/ 2 w 696"/>
                <a:gd name="T47" fmla="*/ 1 h 395"/>
                <a:gd name="T48" fmla="*/ 2 w 696"/>
                <a:gd name="T49" fmla="*/ 1 h 395"/>
                <a:gd name="T50" fmla="*/ 2 w 696"/>
                <a:gd name="T51" fmla="*/ 1 h 395"/>
                <a:gd name="T52" fmla="*/ 1 w 696"/>
                <a:gd name="T53" fmla="*/ 1 h 395"/>
                <a:gd name="T54" fmla="*/ 1 w 696"/>
                <a:gd name="T55" fmla="*/ 1 h 395"/>
                <a:gd name="T56" fmla="*/ 1 w 696"/>
                <a:gd name="T57" fmla="*/ 1 h 395"/>
                <a:gd name="T58" fmla="*/ 1 w 696"/>
                <a:gd name="T59" fmla="*/ 1 h 395"/>
                <a:gd name="T60" fmla="*/ 1 w 696"/>
                <a:gd name="T61" fmla="*/ 1 h 395"/>
                <a:gd name="T62" fmla="*/ 1 w 696"/>
                <a:gd name="T63" fmla="*/ 1 h 395"/>
                <a:gd name="T64" fmla="*/ 1 w 696"/>
                <a:gd name="T65" fmla="*/ 1 h 395"/>
                <a:gd name="T66" fmla="*/ 1 w 696"/>
                <a:gd name="T67" fmla="*/ 1 h 395"/>
                <a:gd name="T68" fmla="*/ 1 w 696"/>
                <a:gd name="T69" fmla="*/ 1 h 395"/>
                <a:gd name="T70" fmla="*/ 0 w 696"/>
                <a:gd name="T71" fmla="*/ 1 h 395"/>
                <a:gd name="T72" fmla="*/ 0 w 696"/>
                <a:gd name="T73" fmla="*/ 1 h 395"/>
                <a:gd name="T74" fmla="*/ 0 w 696"/>
                <a:gd name="T75" fmla="*/ 1 h 395"/>
                <a:gd name="T76" fmla="*/ 0 w 696"/>
                <a:gd name="T77" fmla="*/ 1 h 395"/>
                <a:gd name="T78" fmla="*/ 0 w 696"/>
                <a:gd name="T79" fmla="*/ 1 h 3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6"/>
                <a:gd name="T121" fmla="*/ 0 h 395"/>
                <a:gd name="T122" fmla="*/ 696 w 696"/>
                <a:gd name="T123" fmla="*/ 395 h 3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6" h="395">
                  <a:moveTo>
                    <a:pt x="1" y="124"/>
                  </a:moveTo>
                  <a:lnTo>
                    <a:pt x="0" y="204"/>
                  </a:lnTo>
                  <a:lnTo>
                    <a:pt x="7" y="240"/>
                  </a:lnTo>
                  <a:lnTo>
                    <a:pt x="14" y="258"/>
                  </a:lnTo>
                  <a:lnTo>
                    <a:pt x="22" y="277"/>
                  </a:lnTo>
                  <a:lnTo>
                    <a:pt x="33" y="293"/>
                  </a:lnTo>
                  <a:lnTo>
                    <a:pt x="44" y="313"/>
                  </a:lnTo>
                  <a:lnTo>
                    <a:pt x="59" y="329"/>
                  </a:lnTo>
                  <a:lnTo>
                    <a:pt x="79" y="346"/>
                  </a:lnTo>
                  <a:lnTo>
                    <a:pt x="87" y="353"/>
                  </a:lnTo>
                  <a:lnTo>
                    <a:pt x="98" y="359"/>
                  </a:lnTo>
                  <a:lnTo>
                    <a:pt x="108" y="365"/>
                  </a:lnTo>
                  <a:lnTo>
                    <a:pt x="119" y="370"/>
                  </a:lnTo>
                  <a:lnTo>
                    <a:pt x="128" y="375"/>
                  </a:lnTo>
                  <a:lnTo>
                    <a:pt x="139" y="379"/>
                  </a:lnTo>
                  <a:lnTo>
                    <a:pt x="160" y="386"/>
                  </a:lnTo>
                  <a:lnTo>
                    <a:pt x="182" y="391"/>
                  </a:lnTo>
                  <a:lnTo>
                    <a:pt x="201" y="394"/>
                  </a:lnTo>
                  <a:lnTo>
                    <a:pt x="243" y="395"/>
                  </a:lnTo>
                  <a:lnTo>
                    <a:pt x="281" y="393"/>
                  </a:lnTo>
                  <a:lnTo>
                    <a:pt x="316" y="384"/>
                  </a:lnTo>
                  <a:lnTo>
                    <a:pt x="329" y="379"/>
                  </a:lnTo>
                  <a:lnTo>
                    <a:pt x="343" y="373"/>
                  </a:lnTo>
                  <a:lnTo>
                    <a:pt x="356" y="366"/>
                  </a:lnTo>
                  <a:lnTo>
                    <a:pt x="365" y="361"/>
                  </a:lnTo>
                  <a:lnTo>
                    <a:pt x="375" y="354"/>
                  </a:lnTo>
                  <a:lnTo>
                    <a:pt x="383" y="347"/>
                  </a:lnTo>
                  <a:lnTo>
                    <a:pt x="400" y="333"/>
                  </a:lnTo>
                  <a:lnTo>
                    <a:pt x="416" y="320"/>
                  </a:lnTo>
                  <a:lnTo>
                    <a:pt x="431" y="307"/>
                  </a:lnTo>
                  <a:lnTo>
                    <a:pt x="452" y="288"/>
                  </a:lnTo>
                  <a:lnTo>
                    <a:pt x="462" y="280"/>
                  </a:lnTo>
                  <a:lnTo>
                    <a:pt x="477" y="285"/>
                  </a:lnTo>
                  <a:lnTo>
                    <a:pt x="493" y="288"/>
                  </a:lnTo>
                  <a:lnTo>
                    <a:pt x="515" y="292"/>
                  </a:lnTo>
                  <a:lnTo>
                    <a:pt x="565" y="295"/>
                  </a:lnTo>
                  <a:lnTo>
                    <a:pt x="613" y="287"/>
                  </a:lnTo>
                  <a:lnTo>
                    <a:pt x="633" y="278"/>
                  </a:lnTo>
                  <a:lnTo>
                    <a:pt x="641" y="270"/>
                  </a:lnTo>
                  <a:lnTo>
                    <a:pt x="651" y="263"/>
                  </a:lnTo>
                  <a:lnTo>
                    <a:pt x="675" y="233"/>
                  </a:lnTo>
                  <a:lnTo>
                    <a:pt x="692" y="208"/>
                  </a:lnTo>
                  <a:lnTo>
                    <a:pt x="696" y="196"/>
                  </a:lnTo>
                  <a:lnTo>
                    <a:pt x="470" y="189"/>
                  </a:lnTo>
                  <a:lnTo>
                    <a:pt x="487" y="93"/>
                  </a:lnTo>
                  <a:lnTo>
                    <a:pt x="419" y="0"/>
                  </a:lnTo>
                  <a:lnTo>
                    <a:pt x="416" y="113"/>
                  </a:lnTo>
                  <a:lnTo>
                    <a:pt x="411" y="160"/>
                  </a:lnTo>
                  <a:lnTo>
                    <a:pt x="401" y="204"/>
                  </a:lnTo>
                  <a:lnTo>
                    <a:pt x="394" y="225"/>
                  </a:lnTo>
                  <a:lnTo>
                    <a:pt x="386" y="244"/>
                  </a:lnTo>
                  <a:lnTo>
                    <a:pt x="378" y="260"/>
                  </a:lnTo>
                  <a:lnTo>
                    <a:pt x="367" y="273"/>
                  </a:lnTo>
                  <a:lnTo>
                    <a:pt x="354" y="285"/>
                  </a:lnTo>
                  <a:lnTo>
                    <a:pt x="340" y="296"/>
                  </a:lnTo>
                  <a:lnTo>
                    <a:pt x="334" y="302"/>
                  </a:lnTo>
                  <a:lnTo>
                    <a:pt x="327" y="306"/>
                  </a:lnTo>
                  <a:lnTo>
                    <a:pt x="318" y="311"/>
                  </a:lnTo>
                  <a:lnTo>
                    <a:pt x="312" y="315"/>
                  </a:lnTo>
                  <a:lnTo>
                    <a:pt x="303" y="320"/>
                  </a:lnTo>
                  <a:lnTo>
                    <a:pt x="296" y="324"/>
                  </a:lnTo>
                  <a:lnTo>
                    <a:pt x="280" y="331"/>
                  </a:lnTo>
                  <a:lnTo>
                    <a:pt x="263" y="335"/>
                  </a:lnTo>
                  <a:lnTo>
                    <a:pt x="248" y="339"/>
                  </a:lnTo>
                  <a:lnTo>
                    <a:pt x="216" y="342"/>
                  </a:lnTo>
                  <a:lnTo>
                    <a:pt x="188" y="336"/>
                  </a:lnTo>
                  <a:lnTo>
                    <a:pt x="175" y="329"/>
                  </a:lnTo>
                  <a:lnTo>
                    <a:pt x="161" y="321"/>
                  </a:lnTo>
                  <a:lnTo>
                    <a:pt x="141" y="295"/>
                  </a:lnTo>
                  <a:lnTo>
                    <a:pt x="134" y="280"/>
                  </a:lnTo>
                  <a:lnTo>
                    <a:pt x="126" y="265"/>
                  </a:lnTo>
                  <a:lnTo>
                    <a:pt x="119" y="249"/>
                  </a:lnTo>
                  <a:lnTo>
                    <a:pt x="112" y="236"/>
                  </a:lnTo>
                  <a:lnTo>
                    <a:pt x="105" y="222"/>
                  </a:lnTo>
                  <a:lnTo>
                    <a:pt x="99" y="209"/>
                  </a:lnTo>
                  <a:lnTo>
                    <a:pt x="90" y="186"/>
                  </a:lnTo>
                  <a:lnTo>
                    <a:pt x="76" y="153"/>
                  </a:lnTo>
                  <a:lnTo>
                    <a:pt x="70" y="141"/>
                  </a:lnTo>
                  <a:lnTo>
                    <a:pt x="1" y="1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9" name="Freeform 35"/>
            <p:cNvSpPr>
              <a:spLocks/>
            </p:cNvSpPr>
            <p:nvPr/>
          </p:nvSpPr>
          <p:spPr bwMode="auto">
            <a:xfrm>
              <a:off x="3397" y="2838"/>
              <a:ext cx="48" cy="72"/>
            </a:xfrm>
            <a:custGeom>
              <a:avLst/>
              <a:gdLst>
                <a:gd name="T0" fmla="*/ 0 w 145"/>
                <a:gd name="T1" fmla="*/ 0 h 218"/>
                <a:gd name="T2" fmla="*/ 0 w 145"/>
                <a:gd name="T3" fmla="*/ 0 h 218"/>
                <a:gd name="T4" fmla="*/ 0 w 145"/>
                <a:gd name="T5" fmla="*/ 1 h 218"/>
                <a:gd name="T6" fmla="*/ 0 w 145"/>
                <a:gd name="T7" fmla="*/ 1 h 218"/>
                <a:gd name="T8" fmla="*/ 0 w 145"/>
                <a:gd name="T9" fmla="*/ 1 h 218"/>
                <a:gd name="T10" fmla="*/ 1 w 145"/>
                <a:gd name="T11" fmla="*/ 1 h 218"/>
                <a:gd name="T12" fmla="*/ 1 w 145"/>
                <a:gd name="T13" fmla="*/ 0 h 218"/>
                <a:gd name="T14" fmla="*/ 1 w 145"/>
                <a:gd name="T15" fmla="*/ 0 h 218"/>
                <a:gd name="T16" fmla="*/ 0 w 145"/>
                <a:gd name="T17" fmla="*/ 0 h 218"/>
                <a:gd name="T18" fmla="*/ 0 w 145"/>
                <a:gd name="T19" fmla="*/ 0 h 218"/>
                <a:gd name="T20" fmla="*/ 0 w 145"/>
                <a:gd name="T21" fmla="*/ 0 h 2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218"/>
                <a:gd name="T35" fmla="*/ 145 w 145"/>
                <a:gd name="T36" fmla="*/ 218 h 2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218">
                  <a:moveTo>
                    <a:pt x="41" y="8"/>
                  </a:moveTo>
                  <a:lnTo>
                    <a:pt x="0" y="61"/>
                  </a:lnTo>
                  <a:lnTo>
                    <a:pt x="1" y="147"/>
                  </a:lnTo>
                  <a:lnTo>
                    <a:pt x="40" y="218"/>
                  </a:lnTo>
                  <a:lnTo>
                    <a:pt x="96" y="211"/>
                  </a:lnTo>
                  <a:lnTo>
                    <a:pt x="131" y="164"/>
                  </a:lnTo>
                  <a:lnTo>
                    <a:pt x="145" y="92"/>
                  </a:lnTo>
                  <a:lnTo>
                    <a:pt x="123" y="35"/>
                  </a:lnTo>
                  <a:lnTo>
                    <a:pt x="88" y="0"/>
                  </a:lnTo>
                  <a:lnTo>
                    <a:pt x="41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0" name="Freeform 36"/>
            <p:cNvSpPr>
              <a:spLocks/>
            </p:cNvSpPr>
            <p:nvPr/>
          </p:nvSpPr>
          <p:spPr bwMode="auto">
            <a:xfrm>
              <a:off x="2815" y="2841"/>
              <a:ext cx="534" cy="194"/>
            </a:xfrm>
            <a:custGeom>
              <a:avLst/>
              <a:gdLst>
                <a:gd name="T0" fmla="*/ 0 w 1602"/>
                <a:gd name="T1" fmla="*/ 1 h 581"/>
                <a:gd name="T2" fmla="*/ 0 w 1602"/>
                <a:gd name="T3" fmla="*/ 2 h 581"/>
                <a:gd name="T4" fmla="*/ 0 w 1602"/>
                <a:gd name="T5" fmla="*/ 2 h 581"/>
                <a:gd name="T6" fmla="*/ 0 w 1602"/>
                <a:gd name="T7" fmla="*/ 2 h 581"/>
                <a:gd name="T8" fmla="*/ 0 w 1602"/>
                <a:gd name="T9" fmla="*/ 2 h 581"/>
                <a:gd name="T10" fmla="*/ 0 w 1602"/>
                <a:gd name="T11" fmla="*/ 2 h 581"/>
                <a:gd name="T12" fmla="*/ 1 w 1602"/>
                <a:gd name="T13" fmla="*/ 2 h 581"/>
                <a:gd name="T14" fmla="*/ 1 w 1602"/>
                <a:gd name="T15" fmla="*/ 2 h 581"/>
                <a:gd name="T16" fmla="*/ 1 w 1602"/>
                <a:gd name="T17" fmla="*/ 2 h 581"/>
                <a:gd name="T18" fmla="*/ 1 w 1602"/>
                <a:gd name="T19" fmla="*/ 2 h 581"/>
                <a:gd name="T20" fmla="*/ 1 w 1602"/>
                <a:gd name="T21" fmla="*/ 2 h 581"/>
                <a:gd name="T22" fmla="*/ 1 w 1602"/>
                <a:gd name="T23" fmla="*/ 2 h 581"/>
                <a:gd name="T24" fmla="*/ 1 w 1602"/>
                <a:gd name="T25" fmla="*/ 2 h 581"/>
                <a:gd name="T26" fmla="*/ 2 w 1602"/>
                <a:gd name="T27" fmla="*/ 2 h 581"/>
                <a:gd name="T28" fmla="*/ 2 w 1602"/>
                <a:gd name="T29" fmla="*/ 2 h 581"/>
                <a:gd name="T30" fmla="*/ 2 w 1602"/>
                <a:gd name="T31" fmla="*/ 2 h 581"/>
                <a:gd name="T32" fmla="*/ 2 w 1602"/>
                <a:gd name="T33" fmla="*/ 2 h 581"/>
                <a:gd name="T34" fmla="*/ 2 w 1602"/>
                <a:gd name="T35" fmla="*/ 2 h 581"/>
                <a:gd name="T36" fmla="*/ 2 w 1602"/>
                <a:gd name="T37" fmla="*/ 2 h 581"/>
                <a:gd name="T38" fmla="*/ 2 w 1602"/>
                <a:gd name="T39" fmla="*/ 2 h 581"/>
                <a:gd name="T40" fmla="*/ 7 w 1602"/>
                <a:gd name="T41" fmla="*/ 1 h 581"/>
                <a:gd name="T42" fmla="*/ 3 w 1602"/>
                <a:gd name="T43" fmla="*/ 1 h 581"/>
                <a:gd name="T44" fmla="*/ 2 w 1602"/>
                <a:gd name="T45" fmla="*/ 0 h 581"/>
                <a:gd name="T46" fmla="*/ 2 w 1602"/>
                <a:gd name="T47" fmla="*/ 1 h 581"/>
                <a:gd name="T48" fmla="*/ 2 w 1602"/>
                <a:gd name="T49" fmla="*/ 1 h 581"/>
                <a:gd name="T50" fmla="*/ 2 w 1602"/>
                <a:gd name="T51" fmla="*/ 2 h 581"/>
                <a:gd name="T52" fmla="*/ 2 w 1602"/>
                <a:gd name="T53" fmla="*/ 2 h 581"/>
                <a:gd name="T54" fmla="*/ 2 w 1602"/>
                <a:gd name="T55" fmla="*/ 2 h 581"/>
                <a:gd name="T56" fmla="*/ 2 w 1602"/>
                <a:gd name="T57" fmla="*/ 2 h 581"/>
                <a:gd name="T58" fmla="*/ 2 w 1602"/>
                <a:gd name="T59" fmla="*/ 2 h 581"/>
                <a:gd name="T60" fmla="*/ 2 w 1602"/>
                <a:gd name="T61" fmla="*/ 2 h 581"/>
                <a:gd name="T62" fmla="*/ 2 w 1602"/>
                <a:gd name="T63" fmla="*/ 2 h 581"/>
                <a:gd name="T64" fmla="*/ 1 w 1602"/>
                <a:gd name="T65" fmla="*/ 2 h 581"/>
                <a:gd name="T66" fmla="*/ 1 w 1602"/>
                <a:gd name="T67" fmla="*/ 2 h 581"/>
                <a:gd name="T68" fmla="*/ 1 w 1602"/>
                <a:gd name="T69" fmla="*/ 2 h 581"/>
                <a:gd name="T70" fmla="*/ 1 w 1602"/>
                <a:gd name="T71" fmla="*/ 2 h 581"/>
                <a:gd name="T72" fmla="*/ 1 w 1602"/>
                <a:gd name="T73" fmla="*/ 2 h 581"/>
                <a:gd name="T74" fmla="*/ 1 w 1602"/>
                <a:gd name="T75" fmla="*/ 2 h 581"/>
                <a:gd name="T76" fmla="*/ 1 w 1602"/>
                <a:gd name="T77" fmla="*/ 1 h 581"/>
                <a:gd name="T78" fmla="*/ 1 w 1602"/>
                <a:gd name="T79" fmla="*/ 1 h 581"/>
                <a:gd name="T80" fmla="*/ 1 w 1602"/>
                <a:gd name="T81" fmla="*/ 0 h 581"/>
                <a:gd name="T82" fmla="*/ 1 w 1602"/>
                <a:gd name="T83" fmla="*/ 0 h 581"/>
                <a:gd name="T84" fmla="*/ 0 w 1602"/>
                <a:gd name="T85" fmla="*/ 1 h 5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2"/>
                <a:gd name="T130" fmla="*/ 0 h 581"/>
                <a:gd name="T131" fmla="*/ 1602 w 1602"/>
                <a:gd name="T132" fmla="*/ 581 h 5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2" h="581">
                  <a:moveTo>
                    <a:pt x="0" y="275"/>
                  </a:moveTo>
                  <a:lnTo>
                    <a:pt x="2" y="303"/>
                  </a:lnTo>
                  <a:lnTo>
                    <a:pt x="5" y="333"/>
                  </a:lnTo>
                  <a:lnTo>
                    <a:pt x="13" y="369"/>
                  </a:lnTo>
                  <a:lnTo>
                    <a:pt x="20" y="389"/>
                  </a:lnTo>
                  <a:lnTo>
                    <a:pt x="28" y="410"/>
                  </a:lnTo>
                  <a:lnTo>
                    <a:pt x="38" y="431"/>
                  </a:lnTo>
                  <a:lnTo>
                    <a:pt x="51" y="451"/>
                  </a:lnTo>
                  <a:lnTo>
                    <a:pt x="67" y="470"/>
                  </a:lnTo>
                  <a:lnTo>
                    <a:pt x="84" y="490"/>
                  </a:lnTo>
                  <a:lnTo>
                    <a:pt x="106" y="506"/>
                  </a:lnTo>
                  <a:lnTo>
                    <a:pt x="112" y="510"/>
                  </a:lnTo>
                  <a:lnTo>
                    <a:pt x="118" y="514"/>
                  </a:lnTo>
                  <a:lnTo>
                    <a:pt x="130" y="521"/>
                  </a:lnTo>
                  <a:lnTo>
                    <a:pt x="144" y="528"/>
                  </a:lnTo>
                  <a:lnTo>
                    <a:pt x="157" y="537"/>
                  </a:lnTo>
                  <a:lnTo>
                    <a:pt x="170" y="542"/>
                  </a:lnTo>
                  <a:lnTo>
                    <a:pt x="182" y="546"/>
                  </a:lnTo>
                  <a:lnTo>
                    <a:pt x="195" y="552"/>
                  </a:lnTo>
                  <a:lnTo>
                    <a:pt x="206" y="557"/>
                  </a:lnTo>
                  <a:lnTo>
                    <a:pt x="218" y="560"/>
                  </a:lnTo>
                  <a:lnTo>
                    <a:pt x="231" y="565"/>
                  </a:lnTo>
                  <a:lnTo>
                    <a:pt x="253" y="571"/>
                  </a:lnTo>
                  <a:lnTo>
                    <a:pt x="275" y="575"/>
                  </a:lnTo>
                  <a:lnTo>
                    <a:pt x="317" y="581"/>
                  </a:lnTo>
                  <a:lnTo>
                    <a:pt x="355" y="581"/>
                  </a:lnTo>
                  <a:lnTo>
                    <a:pt x="392" y="575"/>
                  </a:lnTo>
                  <a:lnTo>
                    <a:pt x="423" y="567"/>
                  </a:lnTo>
                  <a:lnTo>
                    <a:pt x="440" y="561"/>
                  </a:lnTo>
                  <a:lnTo>
                    <a:pt x="454" y="554"/>
                  </a:lnTo>
                  <a:lnTo>
                    <a:pt x="468" y="548"/>
                  </a:lnTo>
                  <a:lnTo>
                    <a:pt x="481" y="539"/>
                  </a:lnTo>
                  <a:lnTo>
                    <a:pt x="495" y="530"/>
                  </a:lnTo>
                  <a:lnTo>
                    <a:pt x="502" y="526"/>
                  </a:lnTo>
                  <a:lnTo>
                    <a:pt x="507" y="521"/>
                  </a:lnTo>
                  <a:lnTo>
                    <a:pt x="531" y="502"/>
                  </a:lnTo>
                  <a:lnTo>
                    <a:pt x="552" y="483"/>
                  </a:lnTo>
                  <a:lnTo>
                    <a:pt x="568" y="465"/>
                  </a:lnTo>
                  <a:lnTo>
                    <a:pt x="581" y="451"/>
                  </a:lnTo>
                  <a:lnTo>
                    <a:pt x="592" y="437"/>
                  </a:lnTo>
                  <a:lnTo>
                    <a:pt x="1180" y="307"/>
                  </a:lnTo>
                  <a:lnTo>
                    <a:pt x="1602" y="279"/>
                  </a:lnTo>
                  <a:lnTo>
                    <a:pt x="1595" y="192"/>
                  </a:lnTo>
                  <a:lnTo>
                    <a:pt x="612" y="294"/>
                  </a:lnTo>
                  <a:lnTo>
                    <a:pt x="619" y="165"/>
                  </a:lnTo>
                  <a:lnTo>
                    <a:pt x="579" y="91"/>
                  </a:lnTo>
                  <a:lnTo>
                    <a:pt x="579" y="224"/>
                  </a:lnTo>
                  <a:lnTo>
                    <a:pt x="575" y="281"/>
                  </a:lnTo>
                  <a:lnTo>
                    <a:pt x="567" y="336"/>
                  </a:lnTo>
                  <a:lnTo>
                    <a:pt x="561" y="360"/>
                  </a:lnTo>
                  <a:lnTo>
                    <a:pt x="554" y="385"/>
                  </a:lnTo>
                  <a:lnTo>
                    <a:pt x="545" y="406"/>
                  </a:lnTo>
                  <a:lnTo>
                    <a:pt x="534" y="424"/>
                  </a:lnTo>
                  <a:lnTo>
                    <a:pt x="521" y="440"/>
                  </a:lnTo>
                  <a:lnTo>
                    <a:pt x="509" y="454"/>
                  </a:lnTo>
                  <a:lnTo>
                    <a:pt x="495" y="468"/>
                  </a:lnTo>
                  <a:lnTo>
                    <a:pt x="481" y="479"/>
                  </a:lnTo>
                  <a:lnTo>
                    <a:pt x="473" y="483"/>
                  </a:lnTo>
                  <a:lnTo>
                    <a:pt x="466" y="488"/>
                  </a:lnTo>
                  <a:lnTo>
                    <a:pt x="458" y="492"/>
                  </a:lnTo>
                  <a:lnTo>
                    <a:pt x="450" y="497"/>
                  </a:lnTo>
                  <a:lnTo>
                    <a:pt x="434" y="505"/>
                  </a:lnTo>
                  <a:lnTo>
                    <a:pt x="418" y="510"/>
                  </a:lnTo>
                  <a:lnTo>
                    <a:pt x="401" y="513"/>
                  </a:lnTo>
                  <a:lnTo>
                    <a:pt x="386" y="516"/>
                  </a:lnTo>
                  <a:lnTo>
                    <a:pt x="353" y="517"/>
                  </a:lnTo>
                  <a:lnTo>
                    <a:pt x="321" y="512"/>
                  </a:lnTo>
                  <a:lnTo>
                    <a:pt x="293" y="499"/>
                  </a:lnTo>
                  <a:lnTo>
                    <a:pt x="277" y="494"/>
                  </a:lnTo>
                  <a:lnTo>
                    <a:pt x="265" y="487"/>
                  </a:lnTo>
                  <a:lnTo>
                    <a:pt x="251" y="483"/>
                  </a:lnTo>
                  <a:lnTo>
                    <a:pt x="242" y="477"/>
                  </a:lnTo>
                  <a:lnTo>
                    <a:pt x="221" y="468"/>
                  </a:lnTo>
                  <a:lnTo>
                    <a:pt x="204" y="459"/>
                  </a:lnTo>
                  <a:lnTo>
                    <a:pt x="178" y="429"/>
                  </a:lnTo>
                  <a:lnTo>
                    <a:pt x="157" y="376"/>
                  </a:lnTo>
                  <a:lnTo>
                    <a:pt x="149" y="340"/>
                  </a:lnTo>
                  <a:lnTo>
                    <a:pt x="142" y="303"/>
                  </a:lnTo>
                  <a:lnTo>
                    <a:pt x="133" y="231"/>
                  </a:lnTo>
                  <a:lnTo>
                    <a:pt x="130" y="169"/>
                  </a:lnTo>
                  <a:lnTo>
                    <a:pt x="137" y="121"/>
                  </a:lnTo>
                  <a:lnTo>
                    <a:pt x="149" y="80"/>
                  </a:lnTo>
                  <a:lnTo>
                    <a:pt x="160" y="41"/>
                  </a:lnTo>
                  <a:lnTo>
                    <a:pt x="171" y="0"/>
                  </a:lnTo>
                  <a:lnTo>
                    <a:pt x="69" y="117"/>
                  </a:lnTo>
                  <a:lnTo>
                    <a:pt x="0" y="27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1" name="Freeform 37"/>
            <p:cNvSpPr>
              <a:spLocks/>
            </p:cNvSpPr>
            <p:nvPr/>
          </p:nvSpPr>
          <p:spPr bwMode="auto">
            <a:xfrm>
              <a:off x="2897" y="2870"/>
              <a:ext cx="83" cy="113"/>
            </a:xfrm>
            <a:custGeom>
              <a:avLst/>
              <a:gdLst>
                <a:gd name="T0" fmla="*/ 0 w 249"/>
                <a:gd name="T1" fmla="*/ 1 h 337"/>
                <a:gd name="T2" fmla="*/ 0 w 249"/>
                <a:gd name="T3" fmla="*/ 0 h 337"/>
                <a:gd name="T4" fmla="*/ 0 w 249"/>
                <a:gd name="T5" fmla="*/ 0 h 337"/>
                <a:gd name="T6" fmla="*/ 1 w 249"/>
                <a:gd name="T7" fmla="*/ 0 h 337"/>
                <a:gd name="T8" fmla="*/ 1 w 249"/>
                <a:gd name="T9" fmla="*/ 0 h 337"/>
                <a:gd name="T10" fmla="*/ 1 w 249"/>
                <a:gd name="T11" fmla="*/ 1 h 337"/>
                <a:gd name="T12" fmla="*/ 1 w 249"/>
                <a:gd name="T13" fmla="*/ 1 h 337"/>
                <a:gd name="T14" fmla="*/ 1 w 249"/>
                <a:gd name="T15" fmla="*/ 1 h 337"/>
                <a:gd name="T16" fmla="*/ 1 w 249"/>
                <a:gd name="T17" fmla="*/ 1 h 337"/>
                <a:gd name="T18" fmla="*/ 0 w 249"/>
                <a:gd name="T19" fmla="*/ 1 h 337"/>
                <a:gd name="T20" fmla="*/ 0 w 249"/>
                <a:gd name="T21" fmla="*/ 1 h 337"/>
                <a:gd name="T22" fmla="*/ 0 w 249"/>
                <a:gd name="T23" fmla="*/ 1 h 337"/>
                <a:gd name="T24" fmla="*/ 0 w 249"/>
                <a:gd name="T25" fmla="*/ 1 h 337"/>
                <a:gd name="T26" fmla="*/ 0 w 249"/>
                <a:gd name="T27" fmla="*/ 1 h 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337"/>
                <a:gd name="T44" fmla="*/ 249 w 249"/>
                <a:gd name="T45" fmla="*/ 337 h 3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337">
                  <a:moveTo>
                    <a:pt x="4" y="124"/>
                  </a:moveTo>
                  <a:lnTo>
                    <a:pt x="36" y="40"/>
                  </a:lnTo>
                  <a:lnTo>
                    <a:pt x="100" y="0"/>
                  </a:lnTo>
                  <a:lnTo>
                    <a:pt x="183" y="1"/>
                  </a:lnTo>
                  <a:lnTo>
                    <a:pt x="233" y="59"/>
                  </a:lnTo>
                  <a:lnTo>
                    <a:pt x="249" y="135"/>
                  </a:lnTo>
                  <a:lnTo>
                    <a:pt x="238" y="234"/>
                  </a:lnTo>
                  <a:lnTo>
                    <a:pt x="188" y="305"/>
                  </a:lnTo>
                  <a:lnTo>
                    <a:pt x="126" y="337"/>
                  </a:lnTo>
                  <a:lnTo>
                    <a:pt x="62" y="318"/>
                  </a:lnTo>
                  <a:lnTo>
                    <a:pt x="19" y="264"/>
                  </a:lnTo>
                  <a:lnTo>
                    <a:pt x="0" y="180"/>
                  </a:lnTo>
                  <a:lnTo>
                    <a:pt x="4" y="1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2" name="Freeform 38"/>
            <p:cNvSpPr>
              <a:spLocks/>
            </p:cNvSpPr>
            <p:nvPr/>
          </p:nvSpPr>
          <p:spPr bwMode="auto">
            <a:xfrm>
              <a:off x="2448" y="2968"/>
              <a:ext cx="443" cy="100"/>
            </a:xfrm>
            <a:custGeom>
              <a:avLst/>
              <a:gdLst>
                <a:gd name="T0" fmla="*/ 5 w 1330"/>
                <a:gd name="T1" fmla="*/ 0 h 299"/>
                <a:gd name="T2" fmla="*/ 2 w 1330"/>
                <a:gd name="T3" fmla="*/ 0 h 299"/>
                <a:gd name="T4" fmla="*/ 0 w 1330"/>
                <a:gd name="T5" fmla="*/ 1 h 299"/>
                <a:gd name="T6" fmla="*/ 2 w 1330"/>
                <a:gd name="T7" fmla="*/ 1 h 299"/>
                <a:gd name="T8" fmla="*/ 1 w 1330"/>
                <a:gd name="T9" fmla="*/ 1 h 299"/>
                <a:gd name="T10" fmla="*/ 3 w 1330"/>
                <a:gd name="T11" fmla="*/ 1 h 299"/>
                <a:gd name="T12" fmla="*/ 2 w 1330"/>
                <a:gd name="T13" fmla="*/ 1 h 299"/>
                <a:gd name="T14" fmla="*/ 4 w 1330"/>
                <a:gd name="T15" fmla="*/ 1 h 299"/>
                <a:gd name="T16" fmla="*/ 3 w 1330"/>
                <a:gd name="T17" fmla="*/ 1 h 299"/>
                <a:gd name="T18" fmla="*/ 5 w 1330"/>
                <a:gd name="T19" fmla="*/ 1 h 299"/>
                <a:gd name="T20" fmla="*/ 5 w 1330"/>
                <a:gd name="T21" fmla="*/ 0 h 299"/>
                <a:gd name="T22" fmla="*/ 5 w 1330"/>
                <a:gd name="T23" fmla="*/ 0 h 2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0"/>
                <a:gd name="T37" fmla="*/ 0 h 299"/>
                <a:gd name="T38" fmla="*/ 1330 w 1330"/>
                <a:gd name="T39" fmla="*/ 299 h 2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0" h="299">
                  <a:moveTo>
                    <a:pt x="1141" y="0"/>
                  </a:moveTo>
                  <a:lnTo>
                    <a:pt x="606" y="49"/>
                  </a:lnTo>
                  <a:lnTo>
                    <a:pt x="0" y="193"/>
                  </a:lnTo>
                  <a:lnTo>
                    <a:pt x="433" y="155"/>
                  </a:lnTo>
                  <a:lnTo>
                    <a:pt x="134" y="270"/>
                  </a:lnTo>
                  <a:lnTo>
                    <a:pt x="718" y="175"/>
                  </a:lnTo>
                  <a:lnTo>
                    <a:pt x="444" y="299"/>
                  </a:lnTo>
                  <a:lnTo>
                    <a:pt x="945" y="199"/>
                  </a:lnTo>
                  <a:lnTo>
                    <a:pt x="810" y="278"/>
                  </a:lnTo>
                  <a:lnTo>
                    <a:pt x="1330" y="160"/>
                  </a:lnTo>
                  <a:lnTo>
                    <a:pt x="114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4277" name="Group 39"/>
          <p:cNvGrpSpPr>
            <a:grpSpLocks/>
          </p:cNvGrpSpPr>
          <p:nvPr/>
        </p:nvGrpSpPr>
        <p:grpSpPr bwMode="auto">
          <a:xfrm>
            <a:off x="8329961" y="4083202"/>
            <a:ext cx="1828800" cy="908050"/>
            <a:chOff x="3648" y="2256"/>
            <a:chExt cx="1152" cy="572"/>
          </a:xfrm>
          <a:solidFill>
            <a:schemeClr val="accent2"/>
          </a:solidFill>
        </p:grpSpPr>
        <p:sp>
          <p:nvSpPr>
            <p:cNvPr id="54279" name="Freeform 40"/>
            <p:cNvSpPr>
              <a:spLocks/>
            </p:cNvSpPr>
            <p:nvPr/>
          </p:nvSpPr>
          <p:spPr bwMode="auto">
            <a:xfrm>
              <a:off x="3778" y="2377"/>
              <a:ext cx="349" cy="259"/>
            </a:xfrm>
            <a:custGeom>
              <a:avLst/>
              <a:gdLst>
                <a:gd name="T0" fmla="*/ 4 w 1047"/>
                <a:gd name="T1" fmla="*/ 0 h 776"/>
                <a:gd name="T2" fmla="*/ 1 w 1047"/>
                <a:gd name="T3" fmla="*/ 0 h 776"/>
                <a:gd name="T4" fmla="*/ 0 w 1047"/>
                <a:gd name="T5" fmla="*/ 1 h 776"/>
                <a:gd name="T6" fmla="*/ 0 w 1047"/>
                <a:gd name="T7" fmla="*/ 3 h 776"/>
                <a:gd name="T8" fmla="*/ 1 w 1047"/>
                <a:gd name="T9" fmla="*/ 3 h 776"/>
                <a:gd name="T10" fmla="*/ 1 w 1047"/>
                <a:gd name="T11" fmla="*/ 1 h 776"/>
                <a:gd name="T12" fmla="*/ 1 w 1047"/>
                <a:gd name="T13" fmla="*/ 1 h 776"/>
                <a:gd name="T14" fmla="*/ 1 w 1047"/>
                <a:gd name="T15" fmla="*/ 0 h 776"/>
                <a:gd name="T16" fmla="*/ 4 w 1047"/>
                <a:gd name="T17" fmla="*/ 0 h 776"/>
                <a:gd name="T18" fmla="*/ 4 w 1047"/>
                <a:gd name="T19" fmla="*/ 0 h 776"/>
                <a:gd name="T20" fmla="*/ 4 w 1047"/>
                <a:gd name="T21" fmla="*/ 0 h 7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7"/>
                <a:gd name="T34" fmla="*/ 0 h 776"/>
                <a:gd name="T35" fmla="*/ 1047 w 1047"/>
                <a:gd name="T36" fmla="*/ 776 h 7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7" h="776">
                  <a:moveTo>
                    <a:pt x="952" y="0"/>
                  </a:moveTo>
                  <a:lnTo>
                    <a:pt x="195" y="70"/>
                  </a:lnTo>
                  <a:lnTo>
                    <a:pt x="0" y="247"/>
                  </a:lnTo>
                  <a:lnTo>
                    <a:pt x="5" y="776"/>
                  </a:lnTo>
                  <a:lnTo>
                    <a:pt x="129" y="774"/>
                  </a:lnTo>
                  <a:lnTo>
                    <a:pt x="148" y="249"/>
                  </a:lnTo>
                  <a:lnTo>
                    <a:pt x="359" y="282"/>
                  </a:lnTo>
                  <a:lnTo>
                    <a:pt x="226" y="121"/>
                  </a:lnTo>
                  <a:lnTo>
                    <a:pt x="1047" y="37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0" name="Freeform 41"/>
            <p:cNvSpPr>
              <a:spLocks/>
            </p:cNvSpPr>
            <p:nvPr/>
          </p:nvSpPr>
          <p:spPr bwMode="auto">
            <a:xfrm>
              <a:off x="3652" y="2468"/>
              <a:ext cx="878" cy="217"/>
            </a:xfrm>
            <a:custGeom>
              <a:avLst/>
              <a:gdLst>
                <a:gd name="T0" fmla="*/ 1 w 2634"/>
                <a:gd name="T1" fmla="*/ 0 h 651"/>
                <a:gd name="T2" fmla="*/ 1 w 2634"/>
                <a:gd name="T3" fmla="*/ 0 h 651"/>
                <a:gd name="T4" fmla="*/ 1 w 2634"/>
                <a:gd name="T5" fmla="*/ 0 h 651"/>
                <a:gd name="T6" fmla="*/ 0 w 2634"/>
                <a:gd name="T7" fmla="*/ 1 h 651"/>
                <a:gd name="T8" fmla="*/ 0 w 2634"/>
                <a:gd name="T9" fmla="*/ 1 h 651"/>
                <a:gd name="T10" fmla="*/ 0 w 2634"/>
                <a:gd name="T11" fmla="*/ 2 h 651"/>
                <a:gd name="T12" fmla="*/ 0 w 2634"/>
                <a:gd name="T13" fmla="*/ 2 h 651"/>
                <a:gd name="T14" fmla="*/ 0 w 2634"/>
                <a:gd name="T15" fmla="*/ 2 h 651"/>
                <a:gd name="T16" fmla="*/ 1 w 2634"/>
                <a:gd name="T17" fmla="*/ 2 h 651"/>
                <a:gd name="T18" fmla="*/ 5 w 2634"/>
                <a:gd name="T19" fmla="*/ 3 h 651"/>
                <a:gd name="T20" fmla="*/ 5 w 2634"/>
                <a:gd name="T21" fmla="*/ 2 h 651"/>
                <a:gd name="T22" fmla="*/ 5 w 2634"/>
                <a:gd name="T23" fmla="*/ 2 h 651"/>
                <a:gd name="T24" fmla="*/ 5 w 2634"/>
                <a:gd name="T25" fmla="*/ 2 h 651"/>
                <a:gd name="T26" fmla="*/ 6 w 2634"/>
                <a:gd name="T27" fmla="*/ 1 h 651"/>
                <a:gd name="T28" fmla="*/ 6 w 2634"/>
                <a:gd name="T29" fmla="*/ 2 h 651"/>
                <a:gd name="T30" fmla="*/ 7 w 2634"/>
                <a:gd name="T31" fmla="*/ 2 h 651"/>
                <a:gd name="T32" fmla="*/ 7 w 2634"/>
                <a:gd name="T33" fmla="*/ 2 h 651"/>
                <a:gd name="T34" fmla="*/ 7 w 2634"/>
                <a:gd name="T35" fmla="*/ 3 h 651"/>
                <a:gd name="T36" fmla="*/ 8 w 2634"/>
                <a:gd name="T37" fmla="*/ 2 h 651"/>
                <a:gd name="T38" fmla="*/ 8 w 2634"/>
                <a:gd name="T39" fmla="*/ 2 h 651"/>
                <a:gd name="T40" fmla="*/ 7 w 2634"/>
                <a:gd name="T41" fmla="*/ 2 h 651"/>
                <a:gd name="T42" fmla="*/ 7 w 2634"/>
                <a:gd name="T43" fmla="*/ 1 h 651"/>
                <a:gd name="T44" fmla="*/ 7 w 2634"/>
                <a:gd name="T45" fmla="*/ 1 h 651"/>
                <a:gd name="T46" fmla="*/ 7 w 2634"/>
                <a:gd name="T47" fmla="*/ 1 h 651"/>
                <a:gd name="T48" fmla="*/ 7 w 2634"/>
                <a:gd name="T49" fmla="*/ 1 h 651"/>
                <a:gd name="T50" fmla="*/ 6 w 2634"/>
                <a:gd name="T51" fmla="*/ 1 h 651"/>
                <a:gd name="T52" fmla="*/ 6 w 2634"/>
                <a:gd name="T53" fmla="*/ 1 h 651"/>
                <a:gd name="T54" fmla="*/ 6 w 2634"/>
                <a:gd name="T55" fmla="*/ 1 h 651"/>
                <a:gd name="T56" fmla="*/ 5 w 2634"/>
                <a:gd name="T57" fmla="*/ 1 h 651"/>
                <a:gd name="T58" fmla="*/ 5 w 2634"/>
                <a:gd name="T59" fmla="*/ 1 h 651"/>
                <a:gd name="T60" fmla="*/ 5 w 2634"/>
                <a:gd name="T61" fmla="*/ 1 h 651"/>
                <a:gd name="T62" fmla="*/ 5 w 2634"/>
                <a:gd name="T63" fmla="*/ 1 h 651"/>
                <a:gd name="T64" fmla="*/ 5 w 2634"/>
                <a:gd name="T65" fmla="*/ 1 h 651"/>
                <a:gd name="T66" fmla="*/ 5 w 2634"/>
                <a:gd name="T67" fmla="*/ 2 h 651"/>
                <a:gd name="T68" fmla="*/ 5 w 2634"/>
                <a:gd name="T69" fmla="*/ 2 h 651"/>
                <a:gd name="T70" fmla="*/ 5 w 2634"/>
                <a:gd name="T71" fmla="*/ 2 h 651"/>
                <a:gd name="T72" fmla="*/ 4 w 2634"/>
                <a:gd name="T73" fmla="*/ 1 h 651"/>
                <a:gd name="T74" fmla="*/ 5 w 2634"/>
                <a:gd name="T75" fmla="*/ 1 h 651"/>
                <a:gd name="T76" fmla="*/ 4 w 2634"/>
                <a:gd name="T77" fmla="*/ 1 h 651"/>
                <a:gd name="T78" fmla="*/ 4 w 2634"/>
                <a:gd name="T79" fmla="*/ 1 h 651"/>
                <a:gd name="T80" fmla="*/ 4 w 2634"/>
                <a:gd name="T81" fmla="*/ 1 h 651"/>
                <a:gd name="T82" fmla="*/ 4 w 2634"/>
                <a:gd name="T83" fmla="*/ 1 h 651"/>
                <a:gd name="T84" fmla="*/ 4 w 2634"/>
                <a:gd name="T85" fmla="*/ 1 h 651"/>
                <a:gd name="T86" fmla="*/ 3 w 2634"/>
                <a:gd name="T87" fmla="*/ 1 h 651"/>
                <a:gd name="T88" fmla="*/ 3 w 2634"/>
                <a:gd name="T89" fmla="*/ 1 h 651"/>
                <a:gd name="T90" fmla="*/ 3 w 2634"/>
                <a:gd name="T91" fmla="*/ 1 h 651"/>
                <a:gd name="T92" fmla="*/ 3 w 2634"/>
                <a:gd name="T93" fmla="*/ 0 h 651"/>
                <a:gd name="T94" fmla="*/ 2 w 2634"/>
                <a:gd name="T95" fmla="*/ 2 h 651"/>
                <a:gd name="T96" fmla="*/ 1 w 2634"/>
                <a:gd name="T97" fmla="*/ 2 h 651"/>
                <a:gd name="T98" fmla="*/ 1 w 2634"/>
                <a:gd name="T99" fmla="*/ 2 h 651"/>
                <a:gd name="T100" fmla="*/ 1 w 2634"/>
                <a:gd name="T101" fmla="*/ 2 h 651"/>
                <a:gd name="T102" fmla="*/ 0 w 2634"/>
                <a:gd name="T103" fmla="*/ 1 h 651"/>
                <a:gd name="T104" fmla="*/ 1 w 2634"/>
                <a:gd name="T105" fmla="*/ 1 h 651"/>
                <a:gd name="T106" fmla="*/ 1 w 2634"/>
                <a:gd name="T107" fmla="*/ 0 h 6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34"/>
                <a:gd name="T163" fmla="*/ 0 h 651"/>
                <a:gd name="T164" fmla="*/ 2634 w 2634"/>
                <a:gd name="T165" fmla="*/ 651 h 6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34" h="651">
                  <a:moveTo>
                    <a:pt x="248" y="24"/>
                  </a:moveTo>
                  <a:lnTo>
                    <a:pt x="242" y="28"/>
                  </a:lnTo>
                  <a:lnTo>
                    <a:pt x="225" y="35"/>
                  </a:lnTo>
                  <a:lnTo>
                    <a:pt x="214" y="40"/>
                  </a:lnTo>
                  <a:lnTo>
                    <a:pt x="200" y="47"/>
                  </a:lnTo>
                  <a:lnTo>
                    <a:pt x="185" y="55"/>
                  </a:lnTo>
                  <a:lnTo>
                    <a:pt x="177" y="61"/>
                  </a:lnTo>
                  <a:lnTo>
                    <a:pt x="169" y="65"/>
                  </a:lnTo>
                  <a:lnTo>
                    <a:pt x="160" y="69"/>
                  </a:lnTo>
                  <a:lnTo>
                    <a:pt x="153" y="76"/>
                  </a:lnTo>
                  <a:lnTo>
                    <a:pt x="144" y="83"/>
                  </a:lnTo>
                  <a:lnTo>
                    <a:pt x="135" y="88"/>
                  </a:lnTo>
                  <a:lnTo>
                    <a:pt x="119" y="102"/>
                  </a:lnTo>
                  <a:lnTo>
                    <a:pt x="101" y="117"/>
                  </a:lnTo>
                  <a:lnTo>
                    <a:pt x="86" y="134"/>
                  </a:lnTo>
                  <a:lnTo>
                    <a:pt x="71" y="152"/>
                  </a:lnTo>
                  <a:lnTo>
                    <a:pt x="57" y="171"/>
                  </a:lnTo>
                  <a:lnTo>
                    <a:pt x="44" y="191"/>
                  </a:lnTo>
                  <a:lnTo>
                    <a:pt x="33" y="213"/>
                  </a:lnTo>
                  <a:lnTo>
                    <a:pt x="25" y="235"/>
                  </a:lnTo>
                  <a:lnTo>
                    <a:pt x="11" y="274"/>
                  </a:lnTo>
                  <a:lnTo>
                    <a:pt x="0" y="348"/>
                  </a:lnTo>
                  <a:lnTo>
                    <a:pt x="2" y="381"/>
                  </a:lnTo>
                  <a:lnTo>
                    <a:pt x="9" y="412"/>
                  </a:lnTo>
                  <a:lnTo>
                    <a:pt x="17" y="440"/>
                  </a:lnTo>
                  <a:lnTo>
                    <a:pt x="22" y="454"/>
                  </a:lnTo>
                  <a:lnTo>
                    <a:pt x="28" y="467"/>
                  </a:lnTo>
                  <a:lnTo>
                    <a:pt x="35" y="478"/>
                  </a:lnTo>
                  <a:lnTo>
                    <a:pt x="44" y="489"/>
                  </a:lnTo>
                  <a:lnTo>
                    <a:pt x="64" y="507"/>
                  </a:lnTo>
                  <a:lnTo>
                    <a:pt x="73" y="513"/>
                  </a:lnTo>
                  <a:lnTo>
                    <a:pt x="86" y="519"/>
                  </a:lnTo>
                  <a:lnTo>
                    <a:pt x="97" y="523"/>
                  </a:lnTo>
                  <a:lnTo>
                    <a:pt x="108" y="527"/>
                  </a:lnTo>
                  <a:lnTo>
                    <a:pt x="129" y="533"/>
                  </a:lnTo>
                  <a:lnTo>
                    <a:pt x="146" y="537"/>
                  </a:lnTo>
                  <a:lnTo>
                    <a:pt x="162" y="537"/>
                  </a:lnTo>
                  <a:lnTo>
                    <a:pt x="979" y="562"/>
                  </a:lnTo>
                  <a:lnTo>
                    <a:pt x="1118" y="527"/>
                  </a:lnTo>
                  <a:lnTo>
                    <a:pt x="1122" y="617"/>
                  </a:lnTo>
                  <a:lnTo>
                    <a:pt x="1213" y="560"/>
                  </a:lnTo>
                  <a:lnTo>
                    <a:pt x="1224" y="530"/>
                  </a:lnTo>
                  <a:lnTo>
                    <a:pt x="1230" y="515"/>
                  </a:lnTo>
                  <a:lnTo>
                    <a:pt x="1238" y="500"/>
                  </a:lnTo>
                  <a:lnTo>
                    <a:pt x="1247" y="483"/>
                  </a:lnTo>
                  <a:lnTo>
                    <a:pt x="1257" y="464"/>
                  </a:lnTo>
                  <a:lnTo>
                    <a:pt x="1268" y="447"/>
                  </a:lnTo>
                  <a:lnTo>
                    <a:pt x="1282" y="428"/>
                  </a:lnTo>
                  <a:lnTo>
                    <a:pt x="1297" y="412"/>
                  </a:lnTo>
                  <a:lnTo>
                    <a:pt x="1314" y="396"/>
                  </a:lnTo>
                  <a:lnTo>
                    <a:pt x="1322" y="390"/>
                  </a:lnTo>
                  <a:lnTo>
                    <a:pt x="1332" y="383"/>
                  </a:lnTo>
                  <a:lnTo>
                    <a:pt x="1341" y="377"/>
                  </a:lnTo>
                  <a:lnTo>
                    <a:pt x="1351" y="372"/>
                  </a:lnTo>
                  <a:lnTo>
                    <a:pt x="1362" y="366"/>
                  </a:lnTo>
                  <a:lnTo>
                    <a:pt x="1373" y="363"/>
                  </a:lnTo>
                  <a:lnTo>
                    <a:pt x="1395" y="358"/>
                  </a:lnTo>
                  <a:lnTo>
                    <a:pt x="1442" y="357"/>
                  </a:lnTo>
                  <a:lnTo>
                    <a:pt x="1486" y="359"/>
                  </a:lnTo>
                  <a:lnTo>
                    <a:pt x="1527" y="370"/>
                  </a:lnTo>
                  <a:lnTo>
                    <a:pt x="1547" y="377"/>
                  </a:lnTo>
                  <a:lnTo>
                    <a:pt x="1566" y="385"/>
                  </a:lnTo>
                  <a:lnTo>
                    <a:pt x="1584" y="395"/>
                  </a:lnTo>
                  <a:lnTo>
                    <a:pt x="1592" y="399"/>
                  </a:lnTo>
                  <a:lnTo>
                    <a:pt x="1599" y="405"/>
                  </a:lnTo>
                  <a:lnTo>
                    <a:pt x="1626" y="428"/>
                  </a:lnTo>
                  <a:lnTo>
                    <a:pt x="1648" y="454"/>
                  </a:lnTo>
                  <a:lnTo>
                    <a:pt x="1662" y="485"/>
                  </a:lnTo>
                  <a:lnTo>
                    <a:pt x="1673" y="516"/>
                  </a:lnTo>
                  <a:lnTo>
                    <a:pt x="1682" y="545"/>
                  </a:lnTo>
                  <a:lnTo>
                    <a:pt x="1693" y="599"/>
                  </a:lnTo>
                  <a:lnTo>
                    <a:pt x="1701" y="651"/>
                  </a:lnTo>
                  <a:lnTo>
                    <a:pt x="2623" y="560"/>
                  </a:lnTo>
                  <a:lnTo>
                    <a:pt x="2634" y="507"/>
                  </a:lnTo>
                  <a:lnTo>
                    <a:pt x="1931" y="526"/>
                  </a:lnTo>
                  <a:lnTo>
                    <a:pt x="1917" y="511"/>
                  </a:lnTo>
                  <a:lnTo>
                    <a:pt x="1899" y="493"/>
                  </a:lnTo>
                  <a:lnTo>
                    <a:pt x="1877" y="472"/>
                  </a:lnTo>
                  <a:lnTo>
                    <a:pt x="1863" y="460"/>
                  </a:lnTo>
                  <a:lnTo>
                    <a:pt x="1850" y="446"/>
                  </a:lnTo>
                  <a:lnTo>
                    <a:pt x="1833" y="432"/>
                  </a:lnTo>
                  <a:lnTo>
                    <a:pt x="1817" y="418"/>
                  </a:lnTo>
                  <a:lnTo>
                    <a:pt x="1800" y="403"/>
                  </a:lnTo>
                  <a:lnTo>
                    <a:pt x="1784" y="388"/>
                  </a:lnTo>
                  <a:lnTo>
                    <a:pt x="1764" y="373"/>
                  </a:lnTo>
                  <a:lnTo>
                    <a:pt x="1745" y="358"/>
                  </a:lnTo>
                  <a:lnTo>
                    <a:pt x="1726" y="341"/>
                  </a:lnTo>
                  <a:lnTo>
                    <a:pt x="1716" y="335"/>
                  </a:lnTo>
                  <a:lnTo>
                    <a:pt x="1705" y="326"/>
                  </a:lnTo>
                  <a:lnTo>
                    <a:pt x="1695" y="319"/>
                  </a:lnTo>
                  <a:lnTo>
                    <a:pt x="1684" y="313"/>
                  </a:lnTo>
                  <a:lnTo>
                    <a:pt x="1675" y="306"/>
                  </a:lnTo>
                  <a:lnTo>
                    <a:pt x="1664" y="297"/>
                  </a:lnTo>
                  <a:lnTo>
                    <a:pt x="1655" y="290"/>
                  </a:lnTo>
                  <a:lnTo>
                    <a:pt x="1646" y="284"/>
                  </a:lnTo>
                  <a:lnTo>
                    <a:pt x="1635" y="278"/>
                  </a:lnTo>
                  <a:lnTo>
                    <a:pt x="1625" y="271"/>
                  </a:lnTo>
                  <a:lnTo>
                    <a:pt x="1614" y="266"/>
                  </a:lnTo>
                  <a:lnTo>
                    <a:pt x="1604" y="259"/>
                  </a:lnTo>
                  <a:lnTo>
                    <a:pt x="1593" y="253"/>
                  </a:lnTo>
                  <a:lnTo>
                    <a:pt x="1584" y="249"/>
                  </a:lnTo>
                  <a:lnTo>
                    <a:pt x="1573" y="244"/>
                  </a:lnTo>
                  <a:lnTo>
                    <a:pt x="1563" y="240"/>
                  </a:lnTo>
                  <a:lnTo>
                    <a:pt x="1553" y="235"/>
                  </a:lnTo>
                  <a:lnTo>
                    <a:pt x="1544" y="231"/>
                  </a:lnTo>
                  <a:lnTo>
                    <a:pt x="1524" y="224"/>
                  </a:lnTo>
                  <a:lnTo>
                    <a:pt x="1505" y="219"/>
                  </a:lnTo>
                  <a:lnTo>
                    <a:pt x="1487" y="215"/>
                  </a:lnTo>
                  <a:lnTo>
                    <a:pt x="1471" y="213"/>
                  </a:lnTo>
                  <a:lnTo>
                    <a:pt x="1436" y="216"/>
                  </a:lnTo>
                  <a:lnTo>
                    <a:pt x="1407" y="226"/>
                  </a:lnTo>
                  <a:lnTo>
                    <a:pt x="1392" y="231"/>
                  </a:lnTo>
                  <a:lnTo>
                    <a:pt x="1377" y="237"/>
                  </a:lnTo>
                  <a:lnTo>
                    <a:pt x="1362" y="244"/>
                  </a:lnTo>
                  <a:lnTo>
                    <a:pt x="1348" y="252"/>
                  </a:lnTo>
                  <a:lnTo>
                    <a:pt x="1334" y="259"/>
                  </a:lnTo>
                  <a:lnTo>
                    <a:pt x="1321" y="267"/>
                  </a:lnTo>
                  <a:lnTo>
                    <a:pt x="1307" y="277"/>
                  </a:lnTo>
                  <a:lnTo>
                    <a:pt x="1300" y="282"/>
                  </a:lnTo>
                  <a:lnTo>
                    <a:pt x="1293" y="286"/>
                  </a:lnTo>
                  <a:lnTo>
                    <a:pt x="1286" y="290"/>
                  </a:lnTo>
                  <a:lnTo>
                    <a:pt x="1279" y="296"/>
                  </a:lnTo>
                  <a:lnTo>
                    <a:pt x="1272" y="299"/>
                  </a:lnTo>
                  <a:lnTo>
                    <a:pt x="1267" y="304"/>
                  </a:lnTo>
                  <a:lnTo>
                    <a:pt x="1260" y="308"/>
                  </a:lnTo>
                  <a:lnTo>
                    <a:pt x="1254" y="313"/>
                  </a:lnTo>
                  <a:lnTo>
                    <a:pt x="1247" y="318"/>
                  </a:lnTo>
                  <a:lnTo>
                    <a:pt x="1241" y="322"/>
                  </a:lnTo>
                  <a:lnTo>
                    <a:pt x="1234" y="328"/>
                  </a:lnTo>
                  <a:lnTo>
                    <a:pt x="1228" y="332"/>
                  </a:lnTo>
                  <a:lnTo>
                    <a:pt x="1223" y="336"/>
                  </a:lnTo>
                  <a:lnTo>
                    <a:pt x="1217" y="340"/>
                  </a:lnTo>
                  <a:lnTo>
                    <a:pt x="1212" y="344"/>
                  </a:lnTo>
                  <a:lnTo>
                    <a:pt x="1206" y="350"/>
                  </a:lnTo>
                  <a:lnTo>
                    <a:pt x="1194" y="358"/>
                  </a:lnTo>
                  <a:lnTo>
                    <a:pt x="1184" y="366"/>
                  </a:lnTo>
                  <a:lnTo>
                    <a:pt x="1173" y="373"/>
                  </a:lnTo>
                  <a:lnTo>
                    <a:pt x="1163" y="380"/>
                  </a:lnTo>
                  <a:lnTo>
                    <a:pt x="1154" y="385"/>
                  </a:lnTo>
                  <a:lnTo>
                    <a:pt x="1146" y="390"/>
                  </a:lnTo>
                  <a:lnTo>
                    <a:pt x="1137" y="395"/>
                  </a:lnTo>
                  <a:lnTo>
                    <a:pt x="1121" y="402"/>
                  </a:lnTo>
                  <a:lnTo>
                    <a:pt x="1107" y="405"/>
                  </a:lnTo>
                  <a:lnTo>
                    <a:pt x="1096" y="402"/>
                  </a:lnTo>
                  <a:lnTo>
                    <a:pt x="1086" y="395"/>
                  </a:lnTo>
                  <a:lnTo>
                    <a:pt x="1077" y="373"/>
                  </a:lnTo>
                  <a:lnTo>
                    <a:pt x="1072" y="351"/>
                  </a:lnTo>
                  <a:lnTo>
                    <a:pt x="1075" y="329"/>
                  </a:lnTo>
                  <a:lnTo>
                    <a:pt x="1082" y="311"/>
                  </a:lnTo>
                  <a:lnTo>
                    <a:pt x="1092" y="293"/>
                  </a:lnTo>
                  <a:lnTo>
                    <a:pt x="1099" y="281"/>
                  </a:lnTo>
                  <a:lnTo>
                    <a:pt x="1108" y="267"/>
                  </a:lnTo>
                  <a:lnTo>
                    <a:pt x="1112" y="165"/>
                  </a:lnTo>
                  <a:lnTo>
                    <a:pt x="1088" y="145"/>
                  </a:lnTo>
                  <a:lnTo>
                    <a:pt x="1078" y="138"/>
                  </a:lnTo>
                  <a:lnTo>
                    <a:pt x="1068" y="129"/>
                  </a:lnTo>
                  <a:lnTo>
                    <a:pt x="1061" y="124"/>
                  </a:lnTo>
                  <a:lnTo>
                    <a:pt x="1056" y="121"/>
                  </a:lnTo>
                  <a:lnTo>
                    <a:pt x="1050" y="117"/>
                  </a:lnTo>
                  <a:lnTo>
                    <a:pt x="1045" y="138"/>
                  </a:lnTo>
                  <a:lnTo>
                    <a:pt x="1035" y="158"/>
                  </a:lnTo>
                  <a:lnTo>
                    <a:pt x="1028" y="169"/>
                  </a:lnTo>
                  <a:lnTo>
                    <a:pt x="1019" y="182"/>
                  </a:lnTo>
                  <a:lnTo>
                    <a:pt x="1002" y="201"/>
                  </a:lnTo>
                  <a:lnTo>
                    <a:pt x="990" y="212"/>
                  </a:lnTo>
                  <a:lnTo>
                    <a:pt x="977" y="216"/>
                  </a:lnTo>
                  <a:lnTo>
                    <a:pt x="972" y="275"/>
                  </a:lnTo>
                  <a:lnTo>
                    <a:pt x="964" y="297"/>
                  </a:lnTo>
                  <a:lnTo>
                    <a:pt x="958" y="310"/>
                  </a:lnTo>
                  <a:lnTo>
                    <a:pt x="951" y="321"/>
                  </a:lnTo>
                  <a:lnTo>
                    <a:pt x="933" y="337"/>
                  </a:lnTo>
                  <a:lnTo>
                    <a:pt x="922" y="344"/>
                  </a:lnTo>
                  <a:lnTo>
                    <a:pt x="908" y="350"/>
                  </a:lnTo>
                  <a:lnTo>
                    <a:pt x="881" y="355"/>
                  </a:lnTo>
                  <a:lnTo>
                    <a:pt x="858" y="357"/>
                  </a:lnTo>
                  <a:lnTo>
                    <a:pt x="838" y="352"/>
                  </a:lnTo>
                  <a:lnTo>
                    <a:pt x="822" y="346"/>
                  </a:lnTo>
                  <a:lnTo>
                    <a:pt x="796" y="321"/>
                  </a:lnTo>
                  <a:lnTo>
                    <a:pt x="783" y="303"/>
                  </a:lnTo>
                  <a:lnTo>
                    <a:pt x="773" y="282"/>
                  </a:lnTo>
                  <a:lnTo>
                    <a:pt x="768" y="259"/>
                  </a:lnTo>
                  <a:lnTo>
                    <a:pt x="767" y="235"/>
                  </a:lnTo>
                  <a:lnTo>
                    <a:pt x="769" y="212"/>
                  </a:lnTo>
                  <a:lnTo>
                    <a:pt x="775" y="190"/>
                  </a:lnTo>
                  <a:lnTo>
                    <a:pt x="782" y="172"/>
                  </a:lnTo>
                  <a:lnTo>
                    <a:pt x="789" y="157"/>
                  </a:lnTo>
                  <a:lnTo>
                    <a:pt x="796" y="143"/>
                  </a:lnTo>
                  <a:lnTo>
                    <a:pt x="733" y="0"/>
                  </a:lnTo>
                  <a:lnTo>
                    <a:pt x="707" y="500"/>
                  </a:lnTo>
                  <a:lnTo>
                    <a:pt x="426" y="491"/>
                  </a:lnTo>
                  <a:lnTo>
                    <a:pt x="390" y="380"/>
                  </a:lnTo>
                  <a:lnTo>
                    <a:pt x="383" y="385"/>
                  </a:lnTo>
                  <a:lnTo>
                    <a:pt x="375" y="390"/>
                  </a:lnTo>
                  <a:lnTo>
                    <a:pt x="364" y="396"/>
                  </a:lnTo>
                  <a:lnTo>
                    <a:pt x="350" y="405"/>
                  </a:lnTo>
                  <a:lnTo>
                    <a:pt x="335" y="413"/>
                  </a:lnTo>
                  <a:lnTo>
                    <a:pt x="317" y="420"/>
                  </a:lnTo>
                  <a:lnTo>
                    <a:pt x="301" y="427"/>
                  </a:lnTo>
                  <a:lnTo>
                    <a:pt x="282" y="435"/>
                  </a:lnTo>
                  <a:lnTo>
                    <a:pt x="261" y="438"/>
                  </a:lnTo>
                  <a:lnTo>
                    <a:pt x="221" y="440"/>
                  </a:lnTo>
                  <a:lnTo>
                    <a:pt x="184" y="429"/>
                  </a:lnTo>
                  <a:lnTo>
                    <a:pt x="152" y="403"/>
                  </a:lnTo>
                  <a:lnTo>
                    <a:pt x="140" y="384"/>
                  </a:lnTo>
                  <a:lnTo>
                    <a:pt x="127" y="366"/>
                  </a:lnTo>
                  <a:lnTo>
                    <a:pt x="118" y="350"/>
                  </a:lnTo>
                  <a:lnTo>
                    <a:pt x="109" y="332"/>
                  </a:lnTo>
                  <a:lnTo>
                    <a:pt x="93" y="267"/>
                  </a:lnTo>
                  <a:lnTo>
                    <a:pt x="95" y="212"/>
                  </a:lnTo>
                  <a:lnTo>
                    <a:pt x="104" y="187"/>
                  </a:lnTo>
                  <a:lnTo>
                    <a:pt x="113" y="167"/>
                  </a:lnTo>
                  <a:lnTo>
                    <a:pt x="127" y="145"/>
                  </a:lnTo>
                  <a:lnTo>
                    <a:pt x="146" y="123"/>
                  </a:lnTo>
                  <a:lnTo>
                    <a:pt x="170" y="99"/>
                  </a:lnTo>
                  <a:lnTo>
                    <a:pt x="193" y="76"/>
                  </a:lnTo>
                  <a:lnTo>
                    <a:pt x="214" y="55"/>
                  </a:lnTo>
                  <a:lnTo>
                    <a:pt x="232" y="39"/>
                  </a:lnTo>
                  <a:lnTo>
                    <a:pt x="248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1" name="Freeform 42"/>
            <p:cNvSpPr>
              <a:spLocks/>
            </p:cNvSpPr>
            <p:nvPr/>
          </p:nvSpPr>
          <p:spPr bwMode="auto">
            <a:xfrm>
              <a:off x="3651" y="2624"/>
              <a:ext cx="389" cy="88"/>
            </a:xfrm>
            <a:custGeom>
              <a:avLst/>
              <a:gdLst>
                <a:gd name="T0" fmla="*/ 0 w 1169"/>
                <a:gd name="T1" fmla="*/ 0 h 264"/>
                <a:gd name="T2" fmla="*/ 0 w 1169"/>
                <a:gd name="T3" fmla="*/ 0 h 264"/>
                <a:gd name="T4" fmla="*/ 0 w 1169"/>
                <a:gd name="T5" fmla="*/ 1 h 264"/>
                <a:gd name="T6" fmla="*/ 0 w 1169"/>
                <a:gd name="T7" fmla="*/ 1 h 264"/>
                <a:gd name="T8" fmla="*/ 0 w 1169"/>
                <a:gd name="T9" fmla="*/ 1 h 264"/>
                <a:gd name="T10" fmla="*/ 0 w 1169"/>
                <a:gd name="T11" fmla="*/ 1 h 264"/>
                <a:gd name="T12" fmla="*/ 0 w 1169"/>
                <a:gd name="T13" fmla="*/ 1 h 264"/>
                <a:gd name="T14" fmla="*/ 1 w 1169"/>
                <a:gd name="T15" fmla="*/ 1 h 264"/>
                <a:gd name="T16" fmla="*/ 1 w 1169"/>
                <a:gd name="T17" fmla="*/ 1 h 264"/>
                <a:gd name="T18" fmla="*/ 1 w 1169"/>
                <a:gd name="T19" fmla="*/ 1 h 264"/>
                <a:gd name="T20" fmla="*/ 2 w 1169"/>
                <a:gd name="T21" fmla="*/ 1 h 264"/>
                <a:gd name="T22" fmla="*/ 2 w 1169"/>
                <a:gd name="T23" fmla="*/ 1 h 264"/>
                <a:gd name="T24" fmla="*/ 3 w 1169"/>
                <a:gd name="T25" fmla="*/ 1 h 264"/>
                <a:gd name="T26" fmla="*/ 4 w 1169"/>
                <a:gd name="T27" fmla="*/ 1 h 264"/>
                <a:gd name="T28" fmla="*/ 4 w 1169"/>
                <a:gd name="T29" fmla="*/ 1 h 264"/>
                <a:gd name="T30" fmla="*/ 5 w 1169"/>
                <a:gd name="T31" fmla="*/ 1 h 264"/>
                <a:gd name="T32" fmla="*/ 5 w 1169"/>
                <a:gd name="T33" fmla="*/ 0 h 264"/>
                <a:gd name="T34" fmla="*/ 5 w 1169"/>
                <a:gd name="T35" fmla="*/ 0 h 264"/>
                <a:gd name="T36" fmla="*/ 5 w 1169"/>
                <a:gd name="T37" fmla="*/ 1 h 264"/>
                <a:gd name="T38" fmla="*/ 5 w 1169"/>
                <a:gd name="T39" fmla="*/ 1 h 264"/>
                <a:gd name="T40" fmla="*/ 4 w 1169"/>
                <a:gd name="T41" fmla="*/ 1 h 264"/>
                <a:gd name="T42" fmla="*/ 4 w 1169"/>
                <a:gd name="T43" fmla="*/ 1 h 264"/>
                <a:gd name="T44" fmla="*/ 4 w 1169"/>
                <a:gd name="T45" fmla="*/ 1 h 264"/>
                <a:gd name="T46" fmla="*/ 4 w 1169"/>
                <a:gd name="T47" fmla="*/ 1 h 264"/>
                <a:gd name="T48" fmla="*/ 2 w 1169"/>
                <a:gd name="T49" fmla="*/ 1 h 264"/>
                <a:gd name="T50" fmla="*/ 1 w 1169"/>
                <a:gd name="T51" fmla="*/ 1 h 264"/>
                <a:gd name="T52" fmla="*/ 1 w 1169"/>
                <a:gd name="T53" fmla="*/ 1 h 264"/>
                <a:gd name="T54" fmla="*/ 0 w 1169"/>
                <a:gd name="T55" fmla="*/ 1 h 264"/>
                <a:gd name="T56" fmla="*/ 0 w 1169"/>
                <a:gd name="T57" fmla="*/ 0 h 264"/>
                <a:gd name="T58" fmla="*/ 0 w 1169"/>
                <a:gd name="T59" fmla="*/ 0 h 264"/>
                <a:gd name="T60" fmla="*/ 0 w 1169"/>
                <a:gd name="T61" fmla="*/ 0 h 264"/>
                <a:gd name="T62" fmla="*/ 0 w 1169"/>
                <a:gd name="T63" fmla="*/ 0 h 264"/>
                <a:gd name="T64" fmla="*/ 0 w 1169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9"/>
                <a:gd name="T100" fmla="*/ 0 h 264"/>
                <a:gd name="T101" fmla="*/ 1169 w 1169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9" h="264">
                  <a:moveTo>
                    <a:pt x="48" y="0"/>
                  </a:moveTo>
                  <a:lnTo>
                    <a:pt x="35" y="16"/>
                  </a:lnTo>
                  <a:lnTo>
                    <a:pt x="22" y="33"/>
                  </a:lnTo>
                  <a:lnTo>
                    <a:pt x="10" y="55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9" y="139"/>
                  </a:lnTo>
                  <a:lnTo>
                    <a:pt x="15" y="154"/>
                  </a:lnTo>
                  <a:lnTo>
                    <a:pt x="29" y="168"/>
                  </a:lnTo>
                  <a:lnTo>
                    <a:pt x="33" y="170"/>
                  </a:lnTo>
                  <a:lnTo>
                    <a:pt x="39" y="176"/>
                  </a:lnTo>
                  <a:lnTo>
                    <a:pt x="54" y="181"/>
                  </a:lnTo>
                  <a:lnTo>
                    <a:pt x="72" y="188"/>
                  </a:lnTo>
                  <a:lnTo>
                    <a:pt x="97" y="195"/>
                  </a:lnTo>
                  <a:lnTo>
                    <a:pt x="123" y="201"/>
                  </a:lnTo>
                  <a:lnTo>
                    <a:pt x="153" y="207"/>
                  </a:lnTo>
                  <a:lnTo>
                    <a:pt x="186" y="213"/>
                  </a:lnTo>
                  <a:lnTo>
                    <a:pt x="224" y="218"/>
                  </a:lnTo>
                  <a:lnTo>
                    <a:pt x="262" y="224"/>
                  </a:lnTo>
                  <a:lnTo>
                    <a:pt x="303" y="229"/>
                  </a:lnTo>
                  <a:lnTo>
                    <a:pt x="346" y="234"/>
                  </a:lnTo>
                  <a:lnTo>
                    <a:pt x="392" y="238"/>
                  </a:lnTo>
                  <a:lnTo>
                    <a:pt x="437" y="243"/>
                  </a:lnTo>
                  <a:lnTo>
                    <a:pt x="484" y="246"/>
                  </a:lnTo>
                  <a:lnTo>
                    <a:pt x="579" y="253"/>
                  </a:lnTo>
                  <a:lnTo>
                    <a:pt x="673" y="258"/>
                  </a:lnTo>
                  <a:lnTo>
                    <a:pt x="765" y="261"/>
                  </a:lnTo>
                  <a:lnTo>
                    <a:pt x="930" y="264"/>
                  </a:lnTo>
                  <a:lnTo>
                    <a:pt x="1054" y="261"/>
                  </a:lnTo>
                  <a:lnTo>
                    <a:pt x="1093" y="254"/>
                  </a:lnTo>
                  <a:lnTo>
                    <a:pt x="1114" y="247"/>
                  </a:lnTo>
                  <a:lnTo>
                    <a:pt x="1147" y="207"/>
                  </a:lnTo>
                  <a:lnTo>
                    <a:pt x="1163" y="155"/>
                  </a:lnTo>
                  <a:lnTo>
                    <a:pt x="1169" y="95"/>
                  </a:lnTo>
                  <a:lnTo>
                    <a:pt x="1156" y="104"/>
                  </a:lnTo>
                  <a:lnTo>
                    <a:pt x="1150" y="110"/>
                  </a:lnTo>
                  <a:lnTo>
                    <a:pt x="1143" y="115"/>
                  </a:lnTo>
                  <a:lnTo>
                    <a:pt x="1132" y="122"/>
                  </a:lnTo>
                  <a:lnTo>
                    <a:pt x="1121" y="128"/>
                  </a:lnTo>
                  <a:lnTo>
                    <a:pt x="1107" y="134"/>
                  </a:lnTo>
                  <a:lnTo>
                    <a:pt x="1090" y="141"/>
                  </a:lnTo>
                  <a:lnTo>
                    <a:pt x="1074" y="147"/>
                  </a:lnTo>
                  <a:lnTo>
                    <a:pt x="1054" y="154"/>
                  </a:lnTo>
                  <a:lnTo>
                    <a:pt x="1032" y="159"/>
                  </a:lnTo>
                  <a:lnTo>
                    <a:pt x="1009" y="163"/>
                  </a:lnTo>
                  <a:lnTo>
                    <a:pt x="983" y="169"/>
                  </a:lnTo>
                  <a:lnTo>
                    <a:pt x="955" y="172"/>
                  </a:lnTo>
                  <a:lnTo>
                    <a:pt x="875" y="176"/>
                  </a:lnTo>
                  <a:lnTo>
                    <a:pt x="758" y="177"/>
                  </a:lnTo>
                  <a:lnTo>
                    <a:pt x="469" y="169"/>
                  </a:lnTo>
                  <a:lnTo>
                    <a:pt x="325" y="161"/>
                  </a:lnTo>
                  <a:lnTo>
                    <a:pt x="259" y="154"/>
                  </a:lnTo>
                  <a:lnTo>
                    <a:pt x="199" y="147"/>
                  </a:lnTo>
                  <a:lnTo>
                    <a:pt x="148" y="140"/>
                  </a:lnTo>
                  <a:lnTo>
                    <a:pt x="106" y="132"/>
                  </a:lnTo>
                  <a:lnTo>
                    <a:pt x="76" y="122"/>
                  </a:lnTo>
                  <a:lnTo>
                    <a:pt x="60" y="111"/>
                  </a:lnTo>
                  <a:lnTo>
                    <a:pt x="46" y="89"/>
                  </a:lnTo>
                  <a:lnTo>
                    <a:pt x="43" y="70"/>
                  </a:lnTo>
                  <a:lnTo>
                    <a:pt x="44" y="51"/>
                  </a:lnTo>
                  <a:lnTo>
                    <a:pt x="51" y="34"/>
                  </a:lnTo>
                  <a:lnTo>
                    <a:pt x="61" y="20"/>
                  </a:lnTo>
                  <a:lnTo>
                    <a:pt x="69" y="9"/>
                  </a:lnTo>
                  <a:lnTo>
                    <a:pt x="80" y="1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2" name="Freeform 43"/>
            <p:cNvSpPr>
              <a:spLocks/>
            </p:cNvSpPr>
            <p:nvPr/>
          </p:nvSpPr>
          <p:spPr bwMode="auto">
            <a:xfrm>
              <a:off x="3742" y="2690"/>
              <a:ext cx="166" cy="72"/>
            </a:xfrm>
            <a:custGeom>
              <a:avLst/>
              <a:gdLst>
                <a:gd name="T0" fmla="*/ 0 w 499"/>
                <a:gd name="T1" fmla="*/ 0 h 215"/>
                <a:gd name="T2" fmla="*/ 0 w 499"/>
                <a:gd name="T3" fmla="*/ 0 h 215"/>
                <a:gd name="T4" fmla="*/ 0 w 499"/>
                <a:gd name="T5" fmla="*/ 0 h 215"/>
                <a:gd name="T6" fmla="*/ 0 w 499"/>
                <a:gd name="T7" fmla="*/ 0 h 215"/>
                <a:gd name="T8" fmla="*/ 0 w 499"/>
                <a:gd name="T9" fmla="*/ 0 h 215"/>
                <a:gd name="T10" fmla="*/ 0 w 499"/>
                <a:gd name="T11" fmla="*/ 0 h 215"/>
                <a:gd name="T12" fmla="*/ 0 w 499"/>
                <a:gd name="T13" fmla="*/ 0 h 215"/>
                <a:gd name="T14" fmla="*/ 0 w 499"/>
                <a:gd name="T15" fmla="*/ 1 h 215"/>
                <a:gd name="T16" fmla="*/ 0 w 499"/>
                <a:gd name="T17" fmla="*/ 1 h 215"/>
                <a:gd name="T18" fmla="*/ 0 w 499"/>
                <a:gd name="T19" fmla="*/ 1 h 215"/>
                <a:gd name="T20" fmla="*/ 0 w 499"/>
                <a:gd name="T21" fmla="*/ 1 h 215"/>
                <a:gd name="T22" fmla="*/ 0 w 499"/>
                <a:gd name="T23" fmla="*/ 1 h 215"/>
                <a:gd name="T24" fmla="*/ 0 w 499"/>
                <a:gd name="T25" fmla="*/ 1 h 215"/>
                <a:gd name="T26" fmla="*/ 0 w 499"/>
                <a:gd name="T27" fmla="*/ 1 h 215"/>
                <a:gd name="T28" fmla="*/ 1 w 499"/>
                <a:gd name="T29" fmla="*/ 1 h 215"/>
                <a:gd name="T30" fmla="*/ 1 w 499"/>
                <a:gd name="T31" fmla="*/ 1 h 215"/>
                <a:gd name="T32" fmla="*/ 1 w 499"/>
                <a:gd name="T33" fmla="*/ 1 h 215"/>
                <a:gd name="T34" fmla="*/ 1 w 499"/>
                <a:gd name="T35" fmla="*/ 1 h 215"/>
                <a:gd name="T36" fmla="*/ 1 w 499"/>
                <a:gd name="T37" fmla="*/ 1 h 215"/>
                <a:gd name="T38" fmla="*/ 1 w 499"/>
                <a:gd name="T39" fmla="*/ 1 h 215"/>
                <a:gd name="T40" fmla="*/ 1 w 499"/>
                <a:gd name="T41" fmla="*/ 1 h 215"/>
                <a:gd name="T42" fmla="*/ 1 w 499"/>
                <a:gd name="T43" fmla="*/ 1 h 215"/>
                <a:gd name="T44" fmla="*/ 1 w 499"/>
                <a:gd name="T45" fmla="*/ 1 h 215"/>
                <a:gd name="T46" fmla="*/ 1 w 499"/>
                <a:gd name="T47" fmla="*/ 1 h 215"/>
                <a:gd name="T48" fmla="*/ 2 w 499"/>
                <a:gd name="T49" fmla="*/ 1 h 215"/>
                <a:gd name="T50" fmla="*/ 2 w 499"/>
                <a:gd name="T51" fmla="*/ 1 h 215"/>
                <a:gd name="T52" fmla="*/ 2 w 499"/>
                <a:gd name="T53" fmla="*/ 1 h 215"/>
                <a:gd name="T54" fmla="*/ 2 w 499"/>
                <a:gd name="T55" fmla="*/ 1 h 215"/>
                <a:gd name="T56" fmla="*/ 2 w 499"/>
                <a:gd name="T57" fmla="*/ 1 h 215"/>
                <a:gd name="T58" fmla="*/ 2 w 499"/>
                <a:gd name="T59" fmla="*/ 1 h 215"/>
                <a:gd name="T60" fmla="*/ 2 w 499"/>
                <a:gd name="T61" fmla="*/ 0 h 215"/>
                <a:gd name="T62" fmla="*/ 2 w 499"/>
                <a:gd name="T63" fmla="*/ 0 h 215"/>
                <a:gd name="T64" fmla="*/ 2 w 499"/>
                <a:gd name="T65" fmla="*/ 0 h 215"/>
                <a:gd name="T66" fmla="*/ 2 w 499"/>
                <a:gd name="T67" fmla="*/ 0 h 215"/>
                <a:gd name="T68" fmla="*/ 2 w 499"/>
                <a:gd name="T69" fmla="*/ 0 h 215"/>
                <a:gd name="T70" fmla="*/ 0 w 499"/>
                <a:gd name="T71" fmla="*/ 0 h 215"/>
                <a:gd name="T72" fmla="*/ 0 w 499"/>
                <a:gd name="T73" fmla="*/ 0 h 2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9"/>
                <a:gd name="T112" fmla="*/ 0 h 215"/>
                <a:gd name="T113" fmla="*/ 499 w 499"/>
                <a:gd name="T114" fmla="*/ 215 h 2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9" h="215">
                  <a:moveTo>
                    <a:pt x="0" y="0"/>
                  </a:moveTo>
                  <a:lnTo>
                    <a:pt x="4" y="19"/>
                  </a:lnTo>
                  <a:lnTo>
                    <a:pt x="8" y="41"/>
                  </a:lnTo>
                  <a:lnTo>
                    <a:pt x="18" y="69"/>
                  </a:lnTo>
                  <a:lnTo>
                    <a:pt x="25" y="84"/>
                  </a:lnTo>
                  <a:lnTo>
                    <a:pt x="33" y="99"/>
                  </a:lnTo>
                  <a:lnTo>
                    <a:pt x="41" y="114"/>
                  </a:lnTo>
                  <a:lnTo>
                    <a:pt x="54" y="130"/>
                  </a:lnTo>
                  <a:lnTo>
                    <a:pt x="66" y="143"/>
                  </a:lnTo>
                  <a:lnTo>
                    <a:pt x="81" y="157"/>
                  </a:lnTo>
                  <a:lnTo>
                    <a:pt x="90" y="164"/>
                  </a:lnTo>
                  <a:lnTo>
                    <a:pt x="99" y="169"/>
                  </a:lnTo>
                  <a:lnTo>
                    <a:pt x="108" y="176"/>
                  </a:lnTo>
                  <a:lnTo>
                    <a:pt x="119" y="182"/>
                  </a:lnTo>
                  <a:lnTo>
                    <a:pt x="128" y="187"/>
                  </a:lnTo>
                  <a:lnTo>
                    <a:pt x="139" y="191"/>
                  </a:lnTo>
                  <a:lnTo>
                    <a:pt x="149" y="196"/>
                  </a:lnTo>
                  <a:lnTo>
                    <a:pt x="160" y="200"/>
                  </a:lnTo>
                  <a:lnTo>
                    <a:pt x="182" y="207"/>
                  </a:lnTo>
                  <a:lnTo>
                    <a:pt x="203" y="211"/>
                  </a:lnTo>
                  <a:lnTo>
                    <a:pt x="245" y="215"/>
                  </a:lnTo>
                  <a:lnTo>
                    <a:pt x="285" y="215"/>
                  </a:lnTo>
                  <a:lnTo>
                    <a:pt x="324" y="209"/>
                  </a:lnTo>
                  <a:lnTo>
                    <a:pt x="357" y="201"/>
                  </a:lnTo>
                  <a:lnTo>
                    <a:pt x="372" y="197"/>
                  </a:lnTo>
                  <a:lnTo>
                    <a:pt x="386" y="191"/>
                  </a:lnTo>
                  <a:lnTo>
                    <a:pt x="397" y="185"/>
                  </a:lnTo>
                  <a:lnTo>
                    <a:pt x="408" y="178"/>
                  </a:lnTo>
                  <a:lnTo>
                    <a:pt x="426" y="161"/>
                  </a:lnTo>
                  <a:lnTo>
                    <a:pt x="444" y="141"/>
                  </a:lnTo>
                  <a:lnTo>
                    <a:pt x="459" y="117"/>
                  </a:lnTo>
                  <a:lnTo>
                    <a:pt x="471" y="92"/>
                  </a:lnTo>
                  <a:lnTo>
                    <a:pt x="484" y="70"/>
                  </a:lnTo>
                  <a:lnTo>
                    <a:pt x="492" y="52"/>
                  </a:lnTo>
                  <a:lnTo>
                    <a:pt x="499" y="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3" name="Freeform 44"/>
            <p:cNvSpPr>
              <a:spLocks/>
            </p:cNvSpPr>
            <p:nvPr/>
          </p:nvSpPr>
          <p:spPr bwMode="auto">
            <a:xfrm>
              <a:off x="3895" y="2433"/>
              <a:ext cx="730" cy="192"/>
            </a:xfrm>
            <a:custGeom>
              <a:avLst/>
              <a:gdLst>
                <a:gd name="T0" fmla="*/ 0 w 2189"/>
                <a:gd name="T1" fmla="*/ 1 h 575"/>
                <a:gd name="T2" fmla="*/ 0 w 2189"/>
                <a:gd name="T3" fmla="*/ 1 h 575"/>
                <a:gd name="T4" fmla="*/ 0 w 2189"/>
                <a:gd name="T5" fmla="*/ 1 h 575"/>
                <a:gd name="T6" fmla="*/ 0 w 2189"/>
                <a:gd name="T7" fmla="*/ 1 h 575"/>
                <a:gd name="T8" fmla="*/ 1 w 2189"/>
                <a:gd name="T9" fmla="*/ 1 h 575"/>
                <a:gd name="T10" fmla="*/ 1 w 2189"/>
                <a:gd name="T11" fmla="*/ 1 h 575"/>
                <a:gd name="T12" fmla="*/ 1 w 2189"/>
                <a:gd name="T13" fmla="*/ 1 h 575"/>
                <a:gd name="T14" fmla="*/ 1 w 2189"/>
                <a:gd name="T15" fmla="*/ 1 h 575"/>
                <a:gd name="T16" fmla="*/ 1 w 2189"/>
                <a:gd name="T17" fmla="*/ 2 h 575"/>
                <a:gd name="T18" fmla="*/ 1 w 2189"/>
                <a:gd name="T19" fmla="*/ 2 h 575"/>
                <a:gd name="T20" fmla="*/ 1 w 2189"/>
                <a:gd name="T21" fmla="*/ 1 h 575"/>
                <a:gd name="T22" fmla="*/ 1 w 2189"/>
                <a:gd name="T23" fmla="*/ 1 h 575"/>
                <a:gd name="T24" fmla="*/ 1 w 2189"/>
                <a:gd name="T25" fmla="*/ 1 h 575"/>
                <a:gd name="T26" fmla="*/ 1 w 2189"/>
                <a:gd name="T27" fmla="*/ 1 h 575"/>
                <a:gd name="T28" fmla="*/ 1 w 2189"/>
                <a:gd name="T29" fmla="*/ 1 h 575"/>
                <a:gd name="T30" fmla="*/ 1 w 2189"/>
                <a:gd name="T31" fmla="*/ 1 h 575"/>
                <a:gd name="T32" fmla="*/ 1 w 2189"/>
                <a:gd name="T33" fmla="*/ 1 h 575"/>
                <a:gd name="T34" fmla="*/ 1 w 2189"/>
                <a:gd name="T35" fmla="*/ 1 h 575"/>
                <a:gd name="T36" fmla="*/ 1 w 2189"/>
                <a:gd name="T37" fmla="*/ 1 h 575"/>
                <a:gd name="T38" fmla="*/ 1 w 2189"/>
                <a:gd name="T39" fmla="*/ 1 h 575"/>
                <a:gd name="T40" fmla="*/ 1 w 2189"/>
                <a:gd name="T41" fmla="*/ 1 h 575"/>
                <a:gd name="T42" fmla="*/ 1 w 2189"/>
                <a:gd name="T43" fmla="*/ 1 h 575"/>
                <a:gd name="T44" fmla="*/ 1 w 2189"/>
                <a:gd name="T45" fmla="*/ 1 h 575"/>
                <a:gd name="T46" fmla="*/ 2 w 2189"/>
                <a:gd name="T47" fmla="*/ 1 h 575"/>
                <a:gd name="T48" fmla="*/ 2 w 2189"/>
                <a:gd name="T49" fmla="*/ 1 h 575"/>
                <a:gd name="T50" fmla="*/ 2 w 2189"/>
                <a:gd name="T51" fmla="*/ 1 h 575"/>
                <a:gd name="T52" fmla="*/ 2 w 2189"/>
                <a:gd name="T53" fmla="*/ 1 h 575"/>
                <a:gd name="T54" fmla="*/ 2 w 2189"/>
                <a:gd name="T55" fmla="*/ 1 h 575"/>
                <a:gd name="T56" fmla="*/ 2 w 2189"/>
                <a:gd name="T57" fmla="*/ 1 h 575"/>
                <a:gd name="T58" fmla="*/ 2 w 2189"/>
                <a:gd name="T59" fmla="*/ 1 h 575"/>
                <a:gd name="T60" fmla="*/ 3 w 2189"/>
                <a:gd name="T61" fmla="*/ 1 h 575"/>
                <a:gd name="T62" fmla="*/ 3 w 2189"/>
                <a:gd name="T63" fmla="*/ 1 h 575"/>
                <a:gd name="T64" fmla="*/ 4 w 2189"/>
                <a:gd name="T65" fmla="*/ 1 h 575"/>
                <a:gd name="T66" fmla="*/ 4 w 2189"/>
                <a:gd name="T67" fmla="*/ 1 h 575"/>
                <a:gd name="T68" fmla="*/ 4 w 2189"/>
                <a:gd name="T69" fmla="*/ 1 h 575"/>
                <a:gd name="T70" fmla="*/ 4 w 2189"/>
                <a:gd name="T71" fmla="*/ 1 h 575"/>
                <a:gd name="T72" fmla="*/ 4 w 2189"/>
                <a:gd name="T73" fmla="*/ 1 h 575"/>
                <a:gd name="T74" fmla="*/ 4 w 2189"/>
                <a:gd name="T75" fmla="*/ 1 h 575"/>
                <a:gd name="T76" fmla="*/ 4 w 2189"/>
                <a:gd name="T77" fmla="*/ 1 h 575"/>
                <a:gd name="T78" fmla="*/ 4 w 2189"/>
                <a:gd name="T79" fmla="*/ 1 h 575"/>
                <a:gd name="T80" fmla="*/ 4 w 2189"/>
                <a:gd name="T81" fmla="*/ 1 h 575"/>
                <a:gd name="T82" fmla="*/ 5 w 2189"/>
                <a:gd name="T83" fmla="*/ 2 h 575"/>
                <a:gd name="T84" fmla="*/ 5 w 2189"/>
                <a:gd name="T85" fmla="*/ 2 h 575"/>
                <a:gd name="T86" fmla="*/ 5 w 2189"/>
                <a:gd name="T87" fmla="*/ 2 h 575"/>
                <a:gd name="T88" fmla="*/ 5 w 2189"/>
                <a:gd name="T89" fmla="*/ 2 h 575"/>
                <a:gd name="T90" fmla="*/ 5 w 2189"/>
                <a:gd name="T91" fmla="*/ 2 h 575"/>
                <a:gd name="T92" fmla="*/ 5 w 2189"/>
                <a:gd name="T93" fmla="*/ 2 h 575"/>
                <a:gd name="T94" fmla="*/ 5 w 2189"/>
                <a:gd name="T95" fmla="*/ 2 h 575"/>
                <a:gd name="T96" fmla="*/ 8 w 2189"/>
                <a:gd name="T97" fmla="*/ 2 h 575"/>
                <a:gd name="T98" fmla="*/ 7 w 2189"/>
                <a:gd name="T99" fmla="*/ 2 h 575"/>
                <a:gd name="T100" fmla="*/ 8 w 2189"/>
                <a:gd name="T101" fmla="*/ 1 h 575"/>
                <a:gd name="T102" fmla="*/ 8 w 2189"/>
                <a:gd name="T103" fmla="*/ 1 h 575"/>
                <a:gd name="T104" fmla="*/ 8 w 2189"/>
                <a:gd name="T105" fmla="*/ 1 h 575"/>
                <a:gd name="T106" fmla="*/ 8 w 2189"/>
                <a:gd name="T107" fmla="*/ 1 h 575"/>
                <a:gd name="T108" fmla="*/ 8 w 2189"/>
                <a:gd name="T109" fmla="*/ 1 h 575"/>
                <a:gd name="T110" fmla="*/ 8 w 2189"/>
                <a:gd name="T111" fmla="*/ 1 h 575"/>
                <a:gd name="T112" fmla="*/ 8 w 2189"/>
                <a:gd name="T113" fmla="*/ 1 h 575"/>
                <a:gd name="T114" fmla="*/ 8 w 2189"/>
                <a:gd name="T115" fmla="*/ 0 h 575"/>
                <a:gd name="T116" fmla="*/ 8 w 2189"/>
                <a:gd name="T117" fmla="*/ 0 h 575"/>
                <a:gd name="T118" fmla="*/ 9 w 2189"/>
                <a:gd name="T119" fmla="*/ 0 h 575"/>
                <a:gd name="T120" fmla="*/ 9 w 2189"/>
                <a:gd name="T121" fmla="*/ 0 h 575"/>
                <a:gd name="T122" fmla="*/ 0 w 2189"/>
                <a:gd name="T123" fmla="*/ 0 h 575"/>
                <a:gd name="T124" fmla="*/ 0 w 2189"/>
                <a:gd name="T125" fmla="*/ 1 h 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9"/>
                <a:gd name="T190" fmla="*/ 0 h 575"/>
                <a:gd name="T191" fmla="*/ 2189 w 2189"/>
                <a:gd name="T192" fmla="*/ 575 h 5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9" h="575">
                  <a:moveTo>
                    <a:pt x="33" y="273"/>
                  </a:moveTo>
                  <a:lnTo>
                    <a:pt x="42" y="266"/>
                  </a:lnTo>
                  <a:lnTo>
                    <a:pt x="51" y="258"/>
                  </a:lnTo>
                  <a:lnTo>
                    <a:pt x="57" y="252"/>
                  </a:lnTo>
                  <a:lnTo>
                    <a:pt x="64" y="249"/>
                  </a:lnTo>
                  <a:lnTo>
                    <a:pt x="71" y="245"/>
                  </a:lnTo>
                  <a:lnTo>
                    <a:pt x="79" y="242"/>
                  </a:lnTo>
                  <a:lnTo>
                    <a:pt x="95" y="237"/>
                  </a:lnTo>
                  <a:lnTo>
                    <a:pt x="115" y="235"/>
                  </a:lnTo>
                  <a:lnTo>
                    <a:pt x="135" y="240"/>
                  </a:lnTo>
                  <a:lnTo>
                    <a:pt x="155" y="248"/>
                  </a:lnTo>
                  <a:lnTo>
                    <a:pt x="166" y="253"/>
                  </a:lnTo>
                  <a:lnTo>
                    <a:pt x="174" y="259"/>
                  </a:lnTo>
                  <a:lnTo>
                    <a:pt x="206" y="284"/>
                  </a:lnTo>
                  <a:lnTo>
                    <a:pt x="225" y="311"/>
                  </a:lnTo>
                  <a:lnTo>
                    <a:pt x="232" y="335"/>
                  </a:lnTo>
                  <a:lnTo>
                    <a:pt x="237" y="396"/>
                  </a:lnTo>
                  <a:lnTo>
                    <a:pt x="244" y="438"/>
                  </a:lnTo>
                  <a:lnTo>
                    <a:pt x="251" y="430"/>
                  </a:lnTo>
                  <a:lnTo>
                    <a:pt x="269" y="406"/>
                  </a:lnTo>
                  <a:lnTo>
                    <a:pt x="281" y="374"/>
                  </a:lnTo>
                  <a:lnTo>
                    <a:pt x="284" y="341"/>
                  </a:lnTo>
                  <a:lnTo>
                    <a:pt x="280" y="324"/>
                  </a:lnTo>
                  <a:lnTo>
                    <a:pt x="273" y="307"/>
                  </a:lnTo>
                  <a:lnTo>
                    <a:pt x="266" y="292"/>
                  </a:lnTo>
                  <a:lnTo>
                    <a:pt x="257" y="278"/>
                  </a:lnTo>
                  <a:lnTo>
                    <a:pt x="248" y="264"/>
                  </a:lnTo>
                  <a:lnTo>
                    <a:pt x="239" y="252"/>
                  </a:lnTo>
                  <a:lnTo>
                    <a:pt x="221" y="235"/>
                  </a:lnTo>
                  <a:lnTo>
                    <a:pt x="210" y="229"/>
                  </a:lnTo>
                  <a:lnTo>
                    <a:pt x="197" y="223"/>
                  </a:lnTo>
                  <a:lnTo>
                    <a:pt x="184" y="218"/>
                  </a:lnTo>
                  <a:lnTo>
                    <a:pt x="170" y="212"/>
                  </a:lnTo>
                  <a:lnTo>
                    <a:pt x="146" y="205"/>
                  </a:lnTo>
                  <a:lnTo>
                    <a:pt x="137" y="204"/>
                  </a:lnTo>
                  <a:lnTo>
                    <a:pt x="149" y="200"/>
                  </a:lnTo>
                  <a:lnTo>
                    <a:pt x="179" y="194"/>
                  </a:lnTo>
                  <a:lnTo>
                    <a:pt x="221" y="193"/>
                  </a:lnTo>
                  <a:lnTo>
                    <a:pt x="266" y="200"/>
                  </a:lnTo>
                  <a:lnTo>
                    <a:pt x="287" y="208"/>
                  </a:lnTo>
                  <a:lnTo>
                    <a:pt x="304" y="216"/>
                  </a:lnTo>
                  <a:lnTo>
                    <a:pt x="317" y="224"/>
                  </a:lnTo>
                  <a:lnTo>
                    <a:pt x="328" y="231"/>
                  </a:lnTo>
                  <a:lnTo>
                    <a:pt x="345" y="249"/>
                  </a:lnTo>
                  <a:lnTo>
                    <a:pt x="350" y="245"/>
                  </a:lnTo>
                  <a:lnTo>
                    <a:pt x="357" y="241"/>
                  </a:lnTo>
                  <a:lnTo>
                    <a:pt x="367" y="234"/>
                  </a:lnTo>
                  <a:lnTo>
                    <a:pt x="378" y="227"/>
                  </a:lnTo>
                  <a:lnTo>
                    <a:pt x="393" y="219"/>
                  </a:lnTo>
                  <a:lnTo>
                    <a:pt x="400" y="215"/>
                  </a:lnTo>
                  <a:lnTo>
                    <a:pt x="410" y="211"/>
                  </a:lnTo>
                  <a:lnTo>
                    <a:pt x="418" y="205"/>
                  </a:lnTo>
                  <a:lnTo>
                    <a:pt x="428" y="202"/>
                  </a:lnTo>
                  <a:lnTo>
                    <a:pt x="437" y="197"/>
                  </a:lnTo>
                  <a:lnTo>
                    <a:pt x="447" y="193"/>
                  </a:lnTo>
                  <a:lnTo>
                    <a:pt x="458" y="190"/>
                  </a:lnTo>
                  <a:lnTo>
                    <a:pt x="470" y="185"/>
                  </a:lnTo>
                  <a:lnTo>
                    <a:pt x="492" y="178"/>
                  </a:lnTo>
                  <a:lnTo>
                    <a:pt x="518" y="172"/>
                  </a:lnTo>
                  <a:lnTo>
                    <a:pt x="545" y="167"/>
                  </a:lnTo>
                  <a:lnTo>
                    <a:pt x="572" y="164"/>
                  </a:lnTo>
                  <a:lnTo>
                    <a:pt x="630" y="163"/>
                  </a:lnTo>
                  <a:lnTo>
                    <a:pt x="800" y="175"/>
                  </a:lnTo>
                  <a:lnTo>
                    <a:pt x="831" y="185"/>
                  </a:lnTo>
                  <a:lnTo>
                    <a:pt x="848" y="190"/>
                  </a:lnTo>
                  <a:lnTo>
                    <a:pt x="866" y="198"/>
                  </a:lnTo>
                  <a:lnTo>
                    <a:pt x="875" y="202"/>
                  </a:lnTo>
                  <a:lnTo>
                    <a:pt x="884" y="208"/>
                  </a:lnTo>
                  <a:lnTo>
                    <a:pt x="895" y="212"/>
                  </a:lnTo>
                  <a:lnTo>
                    <a:pt x="904" y="219"/>
                  </a:lnTo>
                  <a:lnTo>
                    <a:pt x="917" y="224"/>
                  </a:lnTo>
                  <a:lnTo>
                    <a:pt x="926" y="231"/>
                  </a:lnTo>
                  <a:lnTo>
                    <a:pt x="940" y="238"/>
                  </a:lnTo>
                  <a:lnTo>
                    <a:pt x="953" y="246"/>
                  </a:lnTo>
                  <a:lnTo>
                    <a:pt x="966" y="256"/>
                  </a:lnTo>
                  <a:lnTo>
                    <a:pt x="973" y="260"/>
                  </a:lnTo>
                  <a:lnTo>
                    <a:pt x="980" y="266"/>
                  </a:lnTo>
                  <a:lnTo>
                    <a:pt x="1006" y="286"/>
                  </a:lnTo>
                  <a:lnTo>
                    <a:pt x="1032" y="311"/>
                  </a:lnTo>
                  <a:lnTo>
                    <a:pt x="1059" y="335"/>
                  </a:lnTo>
                  <a:lnTo>
                    <a:pt x="1072" y="350"/>
                  </a:lnTo>
                  <a:lnTo>
                    <a:pt x="1085" y="363"/>
                  </a:lnTo>
                  <a:lnTo>
                    <a:pt x="1097" y="376"/>
                  </a:lnTo>
                  <a:lnTo>
                    <a:pt x="1110" y="390"/>
                  </a:lnTo>
                  <a:lnTo>
                    <a:pt x="1122" y="403"/>
                  </a:lnTo>
                  <a:lnTo>
                    <a:pt x="1133" y="419"/>
                  </a:lnTo>
                  <a:lnTo>
                    <a:pt x="1144" y="432"/>
                  </a:lnTo>
                  <a:lnTo>
                    <a:pt x="1155" y="445"/>
                  </a:lnTo>
                  <a:lnTo>
                    <a:pt x="1166" y="458"/>
                  </a:lnTo>
                  <a:lnTo>
                    <a:pt x="1176" y="472"/>
                  </a:lnTo>
                  <a:lnTo>
                    <a:pt x="1195" y="496"/>
                  </a:lnTo>
                  <a:lnTo>
                    <a:pt x="1212" y="518"/>
                  </a:lnTo>
                  <a:lnTo>
                    <a:pt x="1225" y="538"/>
                  </a:lnTo>
                  <a:lnTo>
                    <a:pt x="1236" y="553"/>
                  </a:lnTo>
                  <a:lnTo>
                    <a:pt x="1246" y="566"/>
                  </a:lnTo>
                  <a:lnTo>
                    <a:pt x="1253" y="575"/>
                  </a:lnTo>
                  <a:lnTo>
                    <a:pt x="1839" y="533"/>
                  </a:lnTo>
                  <a:lnTo>
                    <a:pt x="1830" y="502"/>
                  </a:lnTo>
                  <a:lnTo>
                    <a:pt x="1818" y="431"/>
                  </a:lnTo>
                  <a:lnTo>
                    <a:pt x="1819" y="384"/>
                  </a:lnTo>
                  <a:lnTo>
                    <a:pt x="1829" y="336"/>
                  </a:lnTo>
                  <a:lnTo>
                    <a:pt x="1837" y="313"/>
                  </a:lnTo>
                  <a:lnTo>
                    <a:pt x="1843" y="300"/>
                  </a:lnTo>
                  <a:lnTo>
                    <a:pt x="1850" y="289"/>
                  </a:lnTo>
                  <a:lnTo>
                    <a:pt x="1857" y="277"/>
                  </a:lnTo>
                  <a:lnTo>
                    <a:pt x="1865" y="266"/>
                  </a:lnTo>
                  <a:lnTo>
                    <a:pt x="1884" y="244"/>
                  </a:lnTo>
                  <a:lnTo>
                    <a:pt x="1903" y="222"/>
                  </a:lnTo>
                  <a:lnTo>
                    <a:pt x="1920" y="205"/>
                  </a:lnTo>
                  <a:lnTo>
                    <a:pt x="1935" y="189"/>
                  </a:lnTo>
                  <a:lnTo>
                    <a:pt x="1947" y="175"/>
                  </a:lnTo>
                  <a:lnTo>
                    <a:pt x="1968" y="152"/>
                  </a:lnTo>
                  <a:lnTo>
                    <a:pt x="1986" y="135"/>
                  </a:lnTo>
                  <a:lnTo>
                    <a:pt x="2000" y="124"/>
                  </a:lnTo>
                  <a:lnTo>
                    <a:pt x="2008" y="120"/>
                  </a:lnTo>
                  <a:lnTo>
                    <a:pt x="2016" y="116"/>
                  </a:lnTo>
                  <a:lnTo>
                    <a:pt x="2036" y="110"/>
                  </a:lnTo>
                  <a:lnTo>
                    <a:pt x="2062" y="106"/>
                  </a:lnTo>
                  <a:lnTo>
                    <a:pt x="2116" y="102"/>
                  </a:lnTo>
                  <a:lnTo>
                    <a:pt x="2156" y="99"/>
                  </a:lnTo>
                  <a:lnTo>
                    <a:pt x="2189" y="99"/>
                  </a:lnTo>
                  <a:lnTo>
                    <a:pt x="2088" y="0"/>
                  </a:lnTo>
                  <a:lnTo>
                    <a:pt x="1232" y="17"/>
                  </a:lnTo>
                  <a:lnTo>
                    <a:pt x="0" y="94"/>
                  </a:lnTo>
                  <a:lnTo>
                    <a:pt x="33" y="27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4" name="Freeform 45"/>
            <p:cNvSpPr>
              <a:spLocks/>
            </p:cNvSpPr>
            <p:nvPr/>
          </p:nvSpPr>
          <p:spPr bwMode="auto">
            <a:xfrm>
              <a:off x="3703" y="2504"/>
              <a:ext cx="80" cy="85"/>
            </a:xfrm>
            <a:custGeom>
              <a:avLst/>
              <a:gdLst>
                <a:gd name="T0" fmla="*/ 0 w 240"/>
                <a:gd name="T1" fmla="*/ 1 h 255"/>
                <a:gd name="T2" fmla="*/ 0 w 240"/>
                <a:gd name="T3" fmla="*/ 1 h 255"/>
                <a:gd name="T4" fmla="*/ 0 w 240"/>
                <a:gd name="T5" fmla="*/ 1 h 255"/>
                <a:gd name="T6" fmla="*/ 0 w 240"/>
                <a:gd name="T7" fmla="*/ 1 h 255"/>
                <a:gd name="T8" fmla="*/ 0 w 240"/>
                <a:gd name="T9" fmla="*/ 0 h 255"/>
                <a:gd name="T10" fmla="*/ 0 w 240"/>
                <a:gd name="T11" fmla="*/ 0 h 255"/>
                <a:gd name="T12" fmla="*/ 0 w 240"/>
                <a:gd name="T13" fmla="*/ 0 h 255"/>
                <a:gd name="T14" fmla="*/ 0 w 240"/>
                <a:gd name="T15" fmla="*/ 0 h 255"/>
                <a:gd name="T16" fmla="*/ 0 w 240"/>
                <a:gd name="T17" fmla="*/ 0 h 255"/>
                <a:gd name="T18" fmla="*/ 0 w 240"/>
                <a:gd name="T19" fmla="*/ 0 h 255"/>
                <a:gd name="T20" fmla="*/ 0 w 240"/>
                <a:gd name="T21" fmla="*/ 0 h 255"/>
                <a:gd name="T22" fmla="*/ 0 w 240"/>
                <a:gd name="T23" fmla="*/ 0 h 255"/>
                <a:gd name="T24" fmla="*/ 0 w 240"/>
                <a:gd name="T25" fmla="*/ 0 h 255"/>
                <a:gd name="T26" fmla="*/ 0 w 240"/>
                <a:gd name="T27" fmla="*/ 0 h 255"/>
                <a:gd name="T28" fmla="*/ 0 w 240"/>
                <a:gd name="T29" fmla="*/ 0 h 255"/>
                <a:gd name="T30" fmla="*/ 1 w 240"/>
                <a:gd name="T31" fmla="*/ 0 h 255"/>
                <a:gd name="T32" fmla="*/ 1 w 240"/>
                <a:gd name="T33" fmla="*/ 0 h 255"/>
                <a:gd name="T34" fmla="*/ 1 w 240"/>
                <a:gd name="T35" fmla="*/ 0 h 255"/>
                <a:gd name="T36" fmla="*/ 1 w 240"/>
                <a:gd name="T37" fmla="*/ 0 h 255"/>
                <a:gd name="T38" fmla="*/ 1 w 240"/>
                <a:gd name="T39" fmla="*/ 0 h 255"/>
                <a:gd name="T40" fmla="*/ 1 w 240"/>
                <a:gd name="T41" fmla="*/ 0 h 255"/>
                <a:gd name="T42" fmla="*/ 1 w 240"/>
                <a:gd name="T43" fmla="*/ 0 h 255"/>
                <a:gd name="T44" fmla="*/ 1 w 240"/>
                <a:gd name="T45" fmla="*/ 1 h 255"/>
                <a:gd name="T46" fmla="*/ 1 w 240"/>
                <a:gd name="T47" fmla="*/ 1 h 255"/>
                <a:gd name="T48" fmla="*/ 1 w 240"/>
                <a:gd name="T49" fmla="*/ 1 h 255"/>
                <a:gd name="T50" fmla="*/ 1 w 240"/>
                <a:gd name="T51" fmla="*/ 1 h 255"/>
                <a:gd name="T52" fmla="*/ 1 w 240"/>
                <a:gd name="T53" fmla="*/ 1 h 255"/>
                <a:gd name="T54" fmla="*/ 1 w 240"/>
                <a:gd name="T55" fmla="*/ 1 h 255"/>
                <a:gd name="T56" fmla="*/ 1 w 240"/>
                <a:gd name="T57" fmla="*/ 1 h 255"/>
                <a:gd name="T58" fmla="*/ 1 w 240"/>
                <a:gd name="T59" fmla="*/ 1 h 255"/>
                <a:gd name="T60" fmla="*/ 1 w 240"/>
                <a:gd name="T61" fmla="*/ 1 h 255"/>
                <a:gd name="T62" fmla="*/ 1 w 240"/>
                <a:gd name="T63" fmla="*/ 1 h 255"/>
                <a:gd name="T64" fmla="*/ 0 w 240"/>
                <a:gd name="T65" fmla="*/ 1 h 255"/>
                <a:gd name="T66" fmla="*/ 0 w 240"/>
                <a:gd name="T67" fmla="*/ 1 h 255"/>
                <a:gd name="T68" fmla="*/ 0 w 240"/>
                <a:gd name="T69" fmla="*/ 1 h 255"/>
                <a:gd name="T70" fmla="*/ 1 w 240"/>
                <a:gd name="T71" fmla="*/ 1 h 255"/>
                <a:gd name="T72" fmla="*/ 1 w 240"/>
                <a:gd name="T73" fmla="*/ 1 h 255"/>
                <a:gd name="T74" fmla="*/ 1 w 240"/>
                <a:gd name="T75" fmla="*/ 0 h 255"/>
                <a:gd name="T76" fmla="*/ 1 w 240"/>
                <a:gd name="T77" fmla="*/ 0 h 255"/>
                <a:gd name="T78" fmla="*/ 1 w 240"/>
                <a:gd name="T79" fmla="*/ 0 h 255"/>
                <a:gd name="T80" fmla="*/ 1 w 240"/>
                <a:gd name="T81" fmla="*/ 0 h 255"/>
                <a:gd name="T82" fmla="*/ 1 w 240"/>
                <a:gd name="T83" fmla="*/ 0 h 255"/>
                <a:gd name="T84" fmla="*/ 1 w 240"/>
                <a:gd name="T85" fmla="*/ 0 h 255"/>
                <a:gd name="T86" fmla="*/ 0 w 240"/>
                <a:gd name="T87" fmla="*/ 0 h 255"/>
                <a:gd name="T88" fmla="*/ 0 w 240"/>
                <a:gd name="T89" fmla="*/ 0 h 255"/>
                <a:gd name="T90" fmla="*/ 0 w 240"/>
                <a:gd name="T91" fmla="*/ 0 h 255"/>
                <a:gd name="T92" fmla="*/ 0 w 240"/>
                <a:gd name="T93" fmla="*/ 0 h 255"/>
                <a:gd name="T94" fmla="*/ 0 w 240"/>
                <a:gd name="T95" fmla="*/ 0 h 255"/>
                <a:gd name="T96" fmla="*/ 0 w 240"/>
                <a:gd name="T97" fmla="*/ 1 h 255"/>
                <a:gd name="T98" fmla="*/ 0 w 240"/>
                <a:gd name="T99" fmla="*/ 1 h 255"/>
                <a:gd name="T100" fmla="*/ 0 w 240"/>
                <a:gd name="T101" fmla="*/ 1 h 255"/>
                <a:gd name="T102" fmla="*/ 0 w 240"/>
                <a:gd name="T103" fmla="*/ 1 h 255"/>
                <a:gd name="T104" fmla="*/ 0 w 240"/>
                <a:gd name="T105" fmla="*/ 1 h 255"/>
                <a:gd name="T106" fmla="*/ 0 w 240"/>
                <a:gd name="T107" fmla="*/ 1 h 255"/>
                <a:gd name="T108" fmla="*/ 0 w 240"/>
                <a:gd name="T109" fmla="*/ 1 h 2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"/>
                <a:gd name="T166" fmla="*/ 0 h 255"/>
                <a:gd name="T167" fmla="*/ 240 w 240"/>
                <a:gd name="T168" fmla="*/ 255 h 2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" h="255">
                  <a:moveTo>
                    <a:pt x="43" y="237"/>
                  </a:moveTo>
                  <a:lnTo>
                    <a:pt x="36" y="229"/>
                  </a:lnTo>
                  <a:lnTo>
                    <a:pt x="21" y="204"/>
                  </a:lnTo>
                  <a:lnTo>
                    <a:pt x="7" y="168"/>
                  </a:lnTo>
                  <a:lnTo>
                    <a:pt x="0" y="121"/>
                  </a:lnTo>
                  <a:lnTo>
                    <a:pt x="4" y="96"/>
                  </a:lnTo>
                  <a:lnTo>
                    <a:pt x="13" y="73"/>
                  </a:lnTo>
                  <a:lnTo>
                    <a:pt x="20" y="62"/>
                  </a:lnTo>
                  <a:lnTo>
                    <a:pt x="25" y="52"/>
                  </a:lnTo>
                  <a:lnTo>
                    <a:pt x="40" y="33"/>
                  </a:lnTo>
                  <a:lnTo>
                    <a:pt x="61" y="18"/>
                  </a:lnTo>
                  <a:lnTo>
                    <a:pt x="71" y="12"/>
                  </a:lnTo>
                  <a:lnTo>
                    <a:pt x="82" y="8"/>
                  </a:lnTo>
                  <a:lnTo>
                    <a:pt x="93" y="3"/>
                  </a:lnTo>
                  <a:lnTo>
                    <a:pt x="105" y="0"/>
                  </a:lnTo>
                  <a:lnTo>
                    <a:pt x="129" y="0"/>
                  </a:lnTo>
                  <a:lnTo>
                    <a:pt x="175" y="8"/>
                  </a:lnTo>
                  <a:lnTo>
                    <a:pt x="193" y="18"/>
                  </a:lnTo>
                  <a:lnTo>
                    <a:pt x="202" y="23"/>
                  </a:lnTo>
                  <a:lnTo>
                    <a:pt x="208" y="29"/>
                  </a:lnTo>
                  <a:lnTo>
                    <a:pt x="230" y="54"/>
                  </a:lnTo>
                  <a:lnTo>
                    <a:pt x="239" y="77"/>
                  </a:lnTo>
                  <a:lnTo>
                    <a:pt x="240" y="149"/>
                  </a:lnTo>
                  <a:lnTo>
                    <a:pt x="239" y="198"/>
                  </a:lnTo>
                  <a:lnTo>
                    <a:pt x="230" y="207"/>
                  </a:lnTo>
                  <a:lnTo>
                    <a:pt x="206" y="224"/>
                  </a:lnTo>
                  <a:lnTo>
                    <a:pt x="197" y="230"/>
                  </a:lnTo>
                  <a:lnTo>
                    <a:pt x="191" y="235"/>
                  </a:lnTo>
                  <a:lnTo>
                    <a:pt x="182" y="240"/>
                  </a:lnTo>
                  <a:lnTo>
                    <a:pt x="175" y="245"/>
                  </a:lnTo>
                  <a:lnTo>
                    <a:pt x="163" y="252"/>
                  </a:lnTo>
                  <a:lnTo>
                    <a:pt x="149" y="255"/>
                  </a:lnTo>
                  <a:lnTo>
                    <a:pt x="102" y="253"/>
                  </a:lnTo>
                  <a:lnTo>
                    <a:pt x="79" y="249"/>
                  </a:lnTo>
                  <a:lnTo>
                    <a:pt x="82" y="224"/>
                  </a:lnTo>
                  <a:lnTo>
                    <a:pt x="166" y="165"/>
                  </a:lnTo>
                  <a:lnTo>
                    <a:pt x="175" y="123"/>
                  </a:lnTo>
                  <a:lnTo>
                    <a:pt x="174" y="84"/>
                  </a:lnTo>
                  <a:lnTo>
                    <a:pt x="168" y="70"/>
                  </a:lnTo>
                  <a:lnTo>
                    <a:pt x="159" y="58"/>
                  </a:lnTo>
                  <a:lnTo>
                    <a:pt x="153" y="54"/>
                  </a:lnTo>
                  <a:lnTo>
                    <a:pt x="148" y="50"/>
                  </a:lnTo>
                  <a:lnTo>
                    <a:pt x="133" y="46"/>
                  </a:lnTo>
                  <a:lnTo>
                    <a:pt x="101" y="43"/>
                  </a:lnTo>
                  <a:lnTo>
                    <a:pt x="75" y="47"/>
                  </a:lnTo>
                  <a:lnTo>
                    <a:pt x="53" y="62"/>
                  </a:lnTo>
                  <a:lnTo>
                    <a:pt x="36" y="84"/>
                  </a:lnTo>
                  <a:lnTo>
                    <a:pt x="33" y="117"/>
                  </a:lnTo>
                  <a:lnTo>
                    <a:pt x="36" y="135"/>
                  </a:lnTo>
                  <a:lnTo>
                    <a:pt x="42" y="153"/>
                  </a:lnTo>
                  <a:lnTo>
                    <a:pt x="49" y="168"/>
                  </a:lnTo>
                  <a:lnTo>
                    <a:pt x="55" y="182"/>
                  </a:lnTo>
                  <a:lnTo>
                    <a:pt x="61" y="193"/>
                  </a:lnTo>
                  <a:lnTo>
                    <a:pt x="43" y="2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5" name="Freeform 46"/>
            <p:cNvSpPr>
              <a:spLocks/>
            </p:cNvSpPr>
            <p:nvPr/>
          </p:nvSpPr>
          <p:spPr bwMode="auto">
            <a:xfrm>
              <a:off x="3714" y="2564"/>
              <a:ext cx="28" cy="26"/>
            </a:xfrm>
            <a:custGeom>
              <a:avLst/>
              <a:gdLst>
                <a:gd name="T0" fmla="*/ 0 w 84"/>
                <a:gd name="T1" fmla="*/ 0 h 79"/>
                <a:gd name="T2" fmla="*/ 0 w 84"/>
                <a:gd name="T3" fmla="*/ 0 h 79"/>
                <a:gd name="T4" fmla="*/ 0 w 84"/>
                <a:gd name="T5" fmla="*/ 0 h 79"/>
                <a:gd name="T6" fmla="*/ 0 w 84"/>
                <a:gd name="T7" fmla="*/ 0 h 79"/>
                <a:gd name="T8" fmla="*/ 0 w 84"/>
                <a:gd name="T9" fmla="*/ 0 h 79"/>
                <a:gd name="T10" fmla="*/ 0 w 84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9"/>
                <a:gd name="T20" fmla="*/ 84 w 84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9">
                  <a:moveTo>
                    <a:pt x="5" y="0"/>
                  </a:moveTo>
                  <a:lnTo>
                    <a:pt x="84" y="49"/>
                  </a:lnTo>
                  <a:lnTo>
                    <a:pt x="62" y="79"/>
                  </a:lnTo>
                  <a:lnTo>
                    <a:pt x="0" y="4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6" name="Freeform 47"/>
            <p:cNvSpPr>
              <a:spLocks/>
            </p:cNvSpPr>
            <p:nvPr/>
          </p:nvSpPr>
          <p:spPr bwMode="auto">
            <a:xfrm>
              <a:off x="4062" y="2306"/>
              <a:ext cx="247" cy="117"/>
            </a:xfrm>
            <a:custGeom>
              <a:avLst/>
              <a:gdLst>
                <a:gd name="T0" fmla="*/ 0 w 742"/>
                <a:gd name="T1" fmla="*/ 1 h 352"/>
                <a:gd name="T2" fmla="*/ 0 w 742"/>
                <a:gd name="T3" fmla="*/ 0 h 352"/>
                <a:gd name="T4" fmla="*/ 3 w 742"/>
                <a:gd name="T5" fmla="*/ 0 h 352"/>
                <a:gd name="T6" fmla="*/ 3 w 742"/>
                <a:gd name="T7" fmla="*/ 0 h 352"/>
                <a:gd name="T8" fmla="*/ 3 w 742"/>
                <a:gd name="T9" fmla="*/ 0 h 352"/>
                <a:gd name="T10" fmla="*/ 3 w 742"/>
                <a:gd name="T11" fmla="*/ 0 h 352"/>
                <a:gd name="T12" fmla="*/ 3 w 742"/>
                <a:gd name="T13" fmla="*/ 1 h 352"/>
                <a:gd name="T14" fmla="*/ 3 w 742"/>
                <a:gd name="T15" fmla="*/ 1 h 352"/>
                <a:gd name="T16" fmla="*/ 3 w 742"/>
                <a:gd name="T17" fmla="*/ 1 h 352"/>
                <a:gd name="T18" fmla="*/ 3 w 742"/>
                <a:gd name="T19" fmla="*/ 1 h 352"/>
                <a:gd name="T20" fmla="*/ 3 w 742"/>
                <a:gd name="T21" fmla="*/ 1 h 352"/>
                <a:gd name="T22" fmla="*/ 3 w 742"/>
                <a:gd name="T23" fmla="*/ 1 h 352"/>
                <a:gd name="T24" fmla="*/ 3 w 742"/>
                <a:gd name="T25" fmla="*/ 1 h 352"/>
                <a:gd name="T26" fmla="*/ 3 w 742"/>
                <a:gd name="T27" fmla="*/ 1 h 352"/>
                <a:gd name="T28" fmla="*/ 3 w 742"/>
                <a:gd name="T29" fmla="*/ 1 h 352"/>
                <a:gd name="T30" fmla="*/ 3 w 742"/>
                <a:gd name="T31" fmla="*/ 1 h 352"/>
                <a:gd name="T32" fmla="*/ 3 w 742"/>
                <a:gd name="T33" fmla="*/ 1 h 352"/>
                <a:gd name="T34" fmla="*/ 3 w 742"/>
                <a:gd name="T35" fmla="*/ 1 h 352"/>
                <a:gd name="T36" fmla="*/ 3 w 742"/>
                <a:gd name="T37" fmla="*/ 1 h 352"/>
                <a:gd name="T38" fmla="*/ 3 w 742"/>
                <a:gd name="T39" fmla="*/ 1 h 352"/>
                <a:gd name="T40" fmla="*/ 2 w 742"/>
                <a:gd name="T41" fmla="*/ 1 h 352"/>
                <a:gd name="T42" fmla="*/ 2 w 742"/>
                <a:gd name="T43" fmla="*/ 1 h 352"/>
                <a:gd name="T44" fmla="*/ 2 w 742"/>
                <a:gd name="T45" fmla="*/ 1 h 352"/>
                <a:gd name="T46" fmla="*/ 2 w 742"/>
                <a:gd name="T47" fmla="*/ 1 h 352"/>
                <a:gd name="T48" fmla="*/ 2 w 742"/>
                <a:gd name="T49" fmla="*/ 1 h 352"/>
                <a:gd name="T50" fmla="*/ 2 w 742"/>
                <a:gd name="T51" fmla="*/ 1 h 352"/>
                <a:gd name="T52" fmla="*/ 2 w 742"/>
                <a:gd name="T53" fmla="*/ 1 h 352"/>
                <a:gd name="T54" fmla="*/ 2 w 742"/>
                <a:gd name="T55" fmla="*/ 1 h 352"/>
                <a:gd name="T56" fmla="*/ 2 w 742"/>
                <a:gd name="T57" fmla="*/ 1 h 352"/>
                <a:gd name="T58" fmla="*/ 2 w 742"/>
                <a:gd name="T59" fmla="*/ 1 h 352"/>
                <a:gd name="T60" fmla="*/ 2 w 742"/>
                <a:gd name="T61" fmla="*/ 1 h 352"/>
                <a:gd name="T62" fmla="*/ 2 w 742"/>
                <a:gd name="T63" fmla="*/ 1 h 352"/>
                <a:gd name="T64" fmla="*/ 1 w 742"/>
                <a:gd name="T65" fmla="*/ 1 h 352"/>
                <a:gd name="T66" fmla="*/ 1 w 742"/>
                <a:gd name="T67" fmla="*/ 1 h 352"/>
                <a:gd name="T68" fmla="*/ 1 w 742"/>
                <a:gd name="T69" fmla="*/ 1 h 352"/>
                <a:gd name="T70" fmla="*/ 0 w 742"/>
                <a:gd name="T71" fmla="*/ 1 h 352"/>
                <a:gd name="T72" fmla="*/ 0 w 742"/>
                <a:gd name="T73" fmla="*/ 1 h 352"/>
                <a:gd name="T74" fmla="*/ 0 w 742"/>
                <a:gd name="T75" fmla="*/ 1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2"/>
                <a:gd name="T115" fmla="*/ 0 h 352"/>
                <a:gd name="T116" fmla="*/ 742 w 742"/>
                <a:gd name="T117" fmla="*/ 352 h 3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2" h="352">
                  <a:moveTo>
                    <a:pt x="0" y="250"/>
                  </a:moveTo>
                  <a:lnTo>
                    <a:pt x="75" y="0"/>
                  </a:lnTo>
                  <a:lnTo>
                    <a:pt x="676" y="32"/>
                  </a:lnTo>
                  <a:lnTo>
                    <a:pt x="689" y="47"/>
                  </a:lnTo>
                  <a:lnTo>
                    <a:pt x="702" y="66"/>
                  </a:lnTo>
                  <a:lnTo>
                    <a:pt x="716" y="88"/>
                  </a:lnTo>
                  <a:lnTo>
                    <a:pt x="738" y="147"/>
                  </a:lnTo>
                  <a:lnTo>
                    <a:pt x="742" y="182"/>
                  </a:lnTo>
                  <a:lnTo>
                    <a:pt x="741" y="215"/>
                  </a:lnTo>
                  <a:lnTo>
                    <a:pt x="733" y="249"/>
                  </a:lnTo>
                  <a:lnTo>
                    <a:pt x="722" y="277"/>
                  </a:lnTo>
                  <a:lnTo>
                    <a:pt x="716" y="289"/>
                  </a:lnTo>
                  <a:lnTo>
                    <a:pt x="711" y="300"/>
                  </a:lnTo>
                  <a:lnTo>
                    <a:pt x="698" y="319"/>
                  </a:lnTo>
                  <a:lnTo>
                    <a:pt x="684" y="334"/>
                  </a:lnTo>
                  <a:lnTo>
                    <a:pt x="678" y="341"/>
                  </a:lnTo>
                  <a:lnTo>
                    <a:pt x="671" y="345"/>
                  </a:lnTo>
                  <a:lnTo>
                    <a:pt x="657" y="351"/>
                  </a:lnTo>
                  <a:lnTo>
                    <a:pt x="642" y="352"/>
                  </a:lnTo>
                  <a:lnTo>
                    <a:pt x="621" y="350"/>
                  </a:lnTo>
                  <a:lnTo>
                    <a:pt x="607" y="344"/>
                  </a:lnTo>
                  <a:lnTo>
                    <a:pt x="591" y="340"/>
                  </a:lnTo>
                  <a:lnTo>
                    <a:pt x="571" y="333"/>
                  </a:lnTo>
                  <a:lnTo>
                    <a:pt x="551" y="326"/>
                  </a:lnTo>
                  <a:lnTo>
                    <a:pt x="529" y="319"/>
                  </a:lnTo>
                  <a:lnTo>
                    <a:pt x="507" y="311"/>
                  </a:lnTo>
                  <a:lnTo>
                    <a:pt x="483" y="304"/>
                  </a:lnTo>
                  <a:lnTo>
                    <a:pt x="458" y="296"/>
                  </a:lnTo>
                  <a:lnTo>
                    <a:pt x="435" y="289"/>
                  </a:lnTo>
                  <a:lnTo>
                    <a:pt x="413" y="282"/>
                  </a:lnTo>
                  <a:lnTo>
                    <a:pt x="388" y="277"/>
                  </a:lnTo>
                  <a:lnTo>
                    <a:pt x="367" y="272"/>
                  </a:lnTo>
                  <a:lnTo>
                    <a:pt x="328" y="268"/>
                  </a:lnTo>
                  <a:lnTo>
                    <a:pt x="235" y="264"/>
                  </a:lnTo>
                  <a:lnTo>
                    <a:pt x="126" y="257"/>
                  </a:lnTo>
                  <a:lnTo>
                    <a:pt x="38" y="252"/>
                  </a:lnTo>
                  <a:lnTo>
                    <a:pt x="0" y="25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7" name="Freeform 48"/>
            <p:cNvSpPr>
              <a:spLocks/>
            </p:cNvSpPr>
            <p:nvPr/>
          </p:nvSpPr>
          <p:spPr bwMode="auto">
            <a:xfrm>
              <a:off x="4028" y="2256"/>
              <a:ext cx="596" cy="210"/>
            </a:xfrm>
            <a:custGeom>
              <a:avLst/>
              <a:gdLst>
                <a:gd name="T0" fmla="*/ 0 w 1788"/>
                <a:gd name="T1" fmla="*/ 2 h 629"/>
                <a:gd name="T2" fmla="*/ 0 w 1788"/>
                <a:gd name="T3" fmla="*/ 1 h 629"/>
                <a:gd name="T4" fmla="*/ 0 w 1788"/>
                <a:gd name="T5" fmla="*/ 1 h 629"/>
                <a:gd name="T6" fmla="*/ 0 w 1788"/>
                <a:gd name="T7" fmla="*/ 1 h 629"/>
                <a:gd name="T8" fmla="*/ 1 w 1788"/>
                <a:gd name="T9" fmla="*/ 1 h 629"/>
                <a:gd name="T10" fmla="*/ 1 w 1788"/>
                <a:gd name="T11" fmla="*/ 1 h 629"/>
                <a:gd name="T12" fmla="*/ 1 w 1788"/>
                <a:gd name="T13" fmla="*/ 0 h 629"/>
                <a:gd name="T14" fmla="*/ 1 w 1788"/>
                <a:gd name="T15" fmla="*/ 0 h 629"/>
                <a:gd name="T16" fmla="*/ 1 w 1788"/>
                <a:gd name="T17" fmla="*/ 0 h 629"/>
                <a:gd name="T18" fmla="*/ 6 w 1788"/>
                <a:gd name="T19" fmla="*/ 0 h 629"/>
                <a:gd name="T20" fmla="*/ 6 w 1788"/>
                <a:gd name="T21" fmla="*/ 1 h 629"/>
                <a:gd name="T22" fmla="*/ 7 w 1788"/>
                <a:gd name="T23" fmla="*/ 1 h 629"/>
                <a:gd name="T24" fmla="*/ 7 w 1788"/>
                <a:gd name="T25" fmla="*/ 1 h 629"/>
                <a:gd name="T26" fmla="*/ 7 w 1788"/>
                <a:gd name="T27" fmla="*/ 1 h 629"/>
                <a:gd name="T28" fmla="*/ 7 w 1788"/>
                <a:gd name="T29" fmla="*/ 1 h 629"/>
                <a:gd name="T30" fmla="*/ 7 w 1788"/>
                <a:gd name="T31" fmla="*/ 2 h 629"/>
                <a:gd name="T32" fmla="*/ 7 w 1788"/>
                <a:gd name="T33" fmla="*/ 1 h 629"/>
                <a:gd name="T34" fmla="*/ 7 w 1788"/>
                <a:gd name="T35" fmla="*/ 1 h 629"/>
                <a:gd name="T36" fmla="*/ 7 w 1788"/>
                <a:gd name="T37" fmla="*/ 1 h 629"/>
                <a:gd name="T38" fmla="*/ 6 w 1788"/>
                <a:gd name="T39" fmla="*/ 1 h 629"/>
                <a:gd name="T40" fmla="*/ 6 w 1788"/>
                <a:gd name="T41" fmla="*/ 1 h 629"/>
                <a:gd name="T42" fmla="*/ 6 w 1788"/>
                <a:gd name="T43" fmla="*/ 1 h 629"/>
                <a:gd name="T44" fmla="*/ 6 w 1788"/>
                <a:gd name="T45" fmla="*/ 1 h 629"/>
                <a:gd name="T46" fmla="*/ 5 w 1788"/>
                <a:gd name="T47" fmla="*/ 1 h 629"/>
                <a:gd name="T48" fmla="*/ 4 w 1788"/>
                <a:gd name="T49" fmla="*/ 1 h 629"/>
                <a:gd name="T50" fmla="*/ 4 w 1788"/>
                <a:gd name="T51" fmla="*/ 1 h 629"/>
                <a:gd name="T52" fmla="*/ 4 w 1788"/>
                <a:gd name="T53" fmla="*/ 1 h 629"/>
                <a:gd name="T54" fmla="*/ 4 w 1788"/>
                <a:gd name="T55" fmla="*/ 1 h 629"/>
                <a:gd name="T56" fmla="*/ 5 w 1788"/>
                <a:gd name="T57" fmla="*/ 1 h 629"/>
                <a:gd name="T58" fmla="*/ 6 w 1788"/>
                <a:gd name="T59" fmla="*/ 1 h 629"/>
                <a:gd name="T60" fmla="*/ 6 w 1788"/>
                <a:gd name="T61" fmla="*/ 1 h 629"/>
                <a:gd name="T62" fmla="*/ 6 w 1788"/>
                <a:gd name="T63" fmla="*/ 1 h 629"/>
                <a:gd name="T64" fmla="*/ 6 w 1788"/>
                <a:gd name="T65" fmla="*/ 1 h 629"/>
                <a:gd name="T66" fmla="*/ 7 w 1788"/>
                <a:gd name="T67" fmla="*/ 2 h 629"/>
                <a:gd name="T68" fmla="*/ 7 w 1788"/>
                <a:gd name="T69" fmla="*/ 2 h 629"/>
                <a:gd name="T70" fmla="*/ 7 w 1788"/>
                <a:gd name="T71" fmla="*/ 2 h 629"/>
                <a:gd name="T72" fmla="*/ 7 w 1788"/>
                <a:gd name="T73" fmla="*/ 1 h 629"/>
                <a:gd name="T74" fmla="*/ 7 w 1788"/>
                <a:gd name="T75" fmla="*/ 1 h 629"/>
                <a:gd name="T76" fmla="*/ 7 w 1788"/>
                <a:gd name="T77" fmla="*/ 1 h 629"/>
                <a:gd name="T78" fmla="*/ 7 w 1788"/>
                <a:gd name="T79" fmla="*/ 1 h 629"/>
                <a:gd name="T80" fmla="*/ 7 w 1788"/>
                <a:gd name="T81" fmla="*/ 0 h 629"/>
                <a:gd name="T82" fmla="*/ 7 w 1788"/>
                <a:gd name="T83" fmla="*/ 0 h 629"/>
                <a:gd name="T84" fmla="*/ 6 w 1788"/>
                <a:gd name="T85" fmla="*/ 0 h 629"/>
                <a:gd name="T86" fmla="*/ 6 w 1788"/>
                <a:gd name="T87" fmla="*/ 0 h 629"/>
                <a:gd name="T88" fmla="*/ 6 w 1788"/>
                <a:gd name="T89" fmla="*/ 0 h 629"/>
                <a:gd name="T90" fmla="*/ 5 w 1788"/>
                <a:gd name="T91" fmla="*/ 0 h 629"/>
                <a:gd name="T92" fmla="*/ 4 w 1788"/>
                <a:gd name="T93" fmla="*/ 0 h 629"/>
                <a:gd name="T94" fmla="*/ 4 w 1788"/>
                <a:gd name="T95" fmla="*/ 0 h 629"/>
                <a:gd name="T96" fmla="*/ 2 w 1788"/>
                <a:gd name="T97" fmla="*/ 0 h 629"/>
                <a:gd name="T98" fmla="*/ 1 w 1788"/>
                <a:gd name="T99" fmla="*/ 0 h 629"/>
                <a:gd name="T100" fmla="*/ 1 w 1788"/>
                <a:gd name="T101" fmla="*/ 0 h 629"/>
                <a:gd name="T102" fmla="*/ 1 w 1788"/>
                <a:gd name="T103" fmla="*/ 0 h 629"/>
                <a:gd name="T104" fmla="*/ 0 w 1788"/>
                <a:gd name="T105" fmla="*/ 1 h 629"/>
                <a:gd name="T106" fmla="*/ 0 w 1788"/>
                <a:gd name="T107" fmla="*/ 2 h 6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8"/>
                <a:gd name="T163" fmla="*/ 0 h 629"/>
                <a:gd name="T164" fmla="*/ 1788 w 1788"/>
                <a:gd name="T165" fmla="*/ 629 h 6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8" h="629">
                  <a:moveTo>
                    <a:pt x="31" y="407"/>
                  </a:moveTo>
                  <a:lnTo>
                    <a:pt x="35" y="396"/>
                  </a:lnTo>
                  <a:lnTo>
                    <a:pt x="48" y="366"/>
                  </a:lnTo>
                  <a:lnTo>
                    <a:pt x="57" y="345"/>
                  </a:lnTo>
                  <a:lnTo>
                    <a:pt x="67" y="322"/>
                  </a:lnTo>
                  <a:lnTo>
                    <a:pt x="73" y="308"/>
                  </a:lnTo>
                  <a:lnTo>
                    <a:pt x="78" y="296"/>
                  </a:lnTo>
                  <a:lnTo>
                    <a:pt x="84" y="283"/>
                  </a:lnTo>
                  <a:lnTo>
                    <a:pt x="89" y="270"/>
                  </a:lnTo>
                  <a:lnTo>
                    <a:pt x="96" y="256"/>
                  </a:lnTo>
                  <a:lnTo>
                    <a:pt x="102" y="242"/>
                  </a:lnTo>
                  <a:lnTo>
                    <a:pt x="107" y="230"/>
                  </a:lnTo>
                  <a:lnTo>
                    <a:pt x="113" y="217"/>
                  </a:lnTo>
                  <a:lnTo>
                    <a:pt x="119" y="204"/>
                  </a:lnTo>
                  <a:lnTo>
                    <a:pt x="126" y="191"/>
                  </a:lnTo>
                  <a:lnTo>
                    <a:pt x="137" y="169"/>
                  </a:lnTo>
                  <a:lnTo>
                    <a:pt x="147" y="149"/>
                  </a:lnTo>
                  <a:lnTo>
                    <a:pt x="157" y="131"/>
                  </a:lnTo>
                  <a:lnTo>
                    <a:pt x="166" y="118"/>
                  </a:lnTo>
                  <a:lnTo>
                    <a:pt x="173" y="110"/>
                  </a:lnTo>
                  <a:lnTo>
                    <a:pt x="180" y="105"/>
                  </a:lnTo>
                  <a:lnTo>
                    <a:pt x="193" y="100"/>
                  </a:lnTo>
                  <a:lnTo>
                    <a:pt x="206" y="95"/>
                  </a:lnTo>
                  <a:lnTo>
                    <a:pt x="223" y="92"/>
                  </a:lnTo>
                  <a:lnTo>
                    <a:pt x="261" y="85"/>
                  </a:lnTo>
                  <a:lnTo>
                    <a:pt x="301" y="80"/>
                  </a:lnTo>
                  <a:lnTo>
                    <a:pt x="343" y="74"/>
                  </a:lnTo>
                  <a:lnTo>
                    <a:pt x="376" y="72"/>
                  </a:lnTo>
                  <a:lnTo>
                    <a:pt x="409" y="69"/>
                  </a:lnTo>
                  <a:lnTo>
                    <a:pt x="1526" y="102"/>
                  </a:lnTo>
                  <a:lnTo>
                    <a:pt x="1547" y="109"/>
                  </a:lnTo>
                  <a:lnTo>
                    <a:pt x="1566" y="118"/>
                  </a:lnTo>
                  <a:lnTo>
                    <a:pt x="1577" y="122"/>
                  </a:lnTo>
                  <a:lnTo>
                    <a:pt x="1587" y="128"/>
                  </a:lnTo>
                  <a:lnTo>
                    <a:pt x="1595" y="133"/>
                  </a:lnTo>
                  <a:lnTo>
                    <a:pt x="1604" y="140"/>
                  </a:lnTo>
                  <a:lnTo>
                    <a:pt x="1638" y="168"/>
                  </a:lnTo>
                  <a:lnTo>
                    <a:pt x="1653" y="183"/>
                  </a:lnTo>
                  <a:lnTo>
                    <a:pt x="1667" y="198"/>
                  </a:lnTo>
                  <a:lnTo>
                    <a:pt x="1679" y="213"/>
                  </a:lnTo>
                  <a:lnTo>
                    <a:pt x="1690" y="228"/>
                  </a:lnTo>
                  <a:lnTo>
                    <a:pt x="1701" y="244"/>
                  </a:lnTo>
                  <a:lnTo>
                    <a:pt x="1708" y="259"/>
                  </a:lnTo>
                  <a:lnTo>
                    <a:pt x="1725" y="304"/>
                  </a:lnTo>
                  <a:lnTo>
                    <a:pt x="1722" y="334"/>
                  </a:lnTo>
                  <a:lnTo>
                    <a:pt x="1715" y="359"/>
                  </a:lnTo>
                  <a:lnTo>
                    <a:pt x="1707" y="374"/>
                  </a:lnTo>
                  <a:lnTo>
                    <a:pt x="1703" y="380"/>
                  </a:lnTo>
                  <a:lnTo>
                    <a:pt x="1701" y="373"/>
                  </a:lnTo>
                  <a:lnTo>
                    <a:pt x="1693" y="356"/>
                  </a:lnTo>
                  <a:lnTo>
                    <a:pt x="1688" y="345"/>
                  </a:lnTo>
                  <a:lnTo>
                    <a:pt x="1679" y="332"/>
                  </a:lnTo>
                  <a:lnTo>
                    <a:pt x="1670" y="318"/>
                  </a:lnTo>
                  <a:lnTo>
                    <a:pt x="1660" y="303"/>
                  </a:lnTo>
                  <a:lnTo>
                    <a:pt x="1648" y="288"/>
                  </a:lnTo>
                  <a:lnTo>
                    <a:pt x="1634" y="272"/>
                  </a:lnTo>
                  <a:lnTo>
                    <a:pt x="1620" y="257"/>
                  </a:lnTo>
                  <a:lnTo>
                    <a:pt x="1602" y="242"/>
                  </a:lnTo>
                  <a:lnTo>
                    <a:pt x="1586" y="228"/>
                  </a:lnTo>
                  <a:lnTo>
                    <a:pt x="1575" y="223"/>
                  </a:lnTo>
                  <a:lnTo>
                    <a:pt x="1565" y="216"/>
                  </a:lnTo>
                  <a:lnTo>
                    <a:pt x="1554" y="209"/>
                  </a:lnTo>
                  <a:lnTo>
                    <a:pt x="1544" y="205"/>
                  </a:lnTo>
                  <a:lnTo>
                    <a:pt x="1533" y="201"/>
                  </a:lnTo>
                  <a:lnTo>
                    <a:pt x="1521" y="195"/>
                  </a:lnTo>
                  <a:lnTo>
                    <a:pt x="1496" y="187"/>
                  </a:lnTo>
                  <a:lnTo>
                    <a:pt x="1469" y="182"/>
                  </a:lnTo>
                  <a:lnTo>
                    <a:pt x="1438" y="175"/>
                  </a:lnTo>
                  <a:lnTo>
                    <a:pt x="1408" y="171"/>
                  </a:lnTo>
                  <a:lnTo>
                    <a:pt x="1378" y="165"/>
                  </a:lnTo>
                  <a:lnTo>
                    <a:pt x="1345" y="161"/>
                  </a:lnTo>
                  <a:lnTo>
                    <a:pt x="1277" y="155"/>
                  </a:lnTo>
                  <a:lnTo>
                    <a:pt x="1214" y="151"/>
                  </a:lnTo>
                  <a:lnTo>
                    <a:pt x="1156" y="150"/>
                  </a:lnTo>
                  <a:lnTo>
                    <a:pt x="1063" y="155"/>
                  </a:lnTo>
                  <a:lnTo>
                    <a:pt x="1032" y="162"/>
                  </a:lnTo>
                  <a:lnTo>
                    <a:pt x="1001" y="168"/>
                  </a:lnTo>
                  <a:lnTo>
                    <a:pt x="974" y="173"/>
                  </a:lnTo>
                  <a:lnTo>
                    <a:pt x="949" y="179"/>
                  </a:lnTo>
                  <a:lnTo>
                    <a:pt x="915" y="187"/>
                  </a:lnTo>
                  <a:lnTo>
                    <a:pt x="901" y="190"/>
                  </a:lnTo>
                  <a:lnTo>
                    <a:pt x="884" y="590"/>
                  </a:lnTo>
                  <a:lnTo>
                    <a:pt x="970" y="578"/>
                  </a:lnTo>
                  <a:lnTo>
                    <a:pt x="975" y="246"/>
                  </a:lnTo>
                  <a:lnTo>
                    <a:pt x="993" y="244"/>
                  </a:lnTo>
                  <a:lnTo>
                    <a:pt x="1040" y="238"/>
                  </a:lnTo>
                  <a:lnTo>
                    <a:pt x="1110" y="233"/>
                  </a:lnTo>
                  <a:lnTo>
                    <a:pt x="1193" y="227"/>
                  </a:lnTo>
                  <a:lnTo>
                    <a:pt x="1280" y="226"/>
                  </a:lnTo>
                  <a:lnTo>
                    <a:pt x="1364" y="230"/>
                  </a:lnTo>
                  <a:lnTo>
                    <a:pt x="1437" y="241"/>
                  </a:lnTo>
                  <a:lnTo>
                    <a:pt x="1466" y="249"/>
                  </a:lnTo>
                  <a:lnTo>
                    <a:pt x="1480" y="255"/>
                  </a:lnTo>
                  <a:lnTo>
                    <a:pt x="1491" y="263"/>
                  </a:lnTo>
                  <a:lnTo>
                    <a:pt x="1499" y="268"/>
                  </a:lnTo>
                  <a:lnTo>
                    <a:pt x="1508" y="274"/>
                  </a:lnTo>
                  <a:lnTo>
                    <a:pt x="1518" y="281"/>
                  </a:lnTo>
                  <a:lnTo>
                    <a:pt x="1526" y="286"/>
                  </a:lnTo>
                  <a:lnTo>
                    <a:pt x="1554" y="308"/>
                  </a:lnTo>
                  <a:lnTo>
                    <a:pt x="1575" y="330"/>
                  </a:lnTo>
                  <a:lnTo>
                    <a:pt x="1588" y="350"/>
                  </a:lnTo>
                  <a:lnTo>
                    <a:pt x="1604" y="391"/>
                  </a:lnTo>
                  <a:lnTo>
                    <a:pt x="1606" y="439"/>
                  </a:lnTo>
                  <a:lnTo>
                    <a:pt x="1599" y="534"/>
                  </a:lnTo>
                  <a:lnTo>
                    <a:pt x="1594" y="577"/>
                  </a:lnTo>
                  <a:lnTo>
                    <a:pt x="1780" y="629"/>
                  </a:lnTo>
                  <a:lnTo>
                    <a:pt x="1788" y="491"/>
                  </a:lnTo>
                  <a:lnTo>
                    <a:pt x="1787" y="377"/>
                  </a:lnTo>
                  <a:lnTo>
                    <a:pt x="1781" y="325"/>
                  </a:lnTo>
                  <a:lnTo>
                    <a:pt x="1772" y="283"/>
                  </a:lnTo>
                  <a:lnTo>
                    <a:pt x="1765" y="266"/>
                  </a:lnTo>
                  <a:lnTo>
                    <a:pt x="1757" y="248"/>
                  </a:lnTo>
                  <a:lnTo>
                    <a:pt x="1746" y="231"/>
                  </a:lnTo>
                  <a:lnTo>
                    <a:pt x="1733" y="213"/>
                  </a:lnTo>
                  <a:lnTo>
                    <a:pt x="1719" y="197"/>
                  </a:lnTo>
                  <a:lnTo>
                    <a:pt x="1704" y="182"/>
                  </a:lnTo>
                  <a:lnTo>
                    <a:pt x="1689" y="167"/>
                  </a:lnTo>
                  <a:lnTo>
                    <a:pt x="1671" y="153"/>
                  </a:lnTo>
                  <a:lnTo>
                    <a:pt x="1655" y="139"/>
                  </a:lnTo>
                  <a:lnTo>
                    <a:pt x="1646" y="133"/>
                  </a:lnTo>
                  <a:lnTo>
                    <a:pt x="1637" y="125"/>
                  </a:lnTo>
                  <a:lnTo>
                    <a:pt x="1628" y="120"/>
                  </a:lnTo>
                  <a:lnTo>
                    <a:pt x="1620" y="114"/>
                  </a:lnTo>
                  <a:lnTo>
                    <a:pt x="1610" y="110"/>
                  </a:lnTo>
                  <a:lnTo>
                    <a:pt x="1601" y="103"/>
                  </a:lnTo>
                  <a:lnTo>
                    <a:pt x="1594" y="99"/>
                  </a:lnTo>
                  <a:lnTo>
                    <a:pt x="1584" y="95"/>
                  </a:lnTo>
                  <a:lnTo>
                    <a:pt x="1576" y="89"/>
                  </a:lnTo>
                  <a:lnTo>
                    <a:pt x="1568" y="87"/>
                  </a:lnTo>
                  <a:lnTo>
                    <a:pt x="1553" y="80"/>
                  </a:lnTo>
                  <a:lnTo>
                    <a:pt x="1536" y="73"/>
                  </a:lnTo>
                  <a:lnTo>
                    <a:pt x="1517" y="67"/>
                  </a:lnTo>
                  <a:lnTo>
                    <a:pt x="1489" y="62"/>
                  </a:lnTo>
                  <a:lnTo>
                    <a:pt x="1452" y="56"/>
                  </a:lnTo>
                  <a:lnTo>
                    <a:pt x="1411" y="50"/>
                  </a:lnTo>
                  <a:lnTo>
                    <a:pt x="1362" y="43"/>
                  </a:lnTo>
                  <a:lnTo>
                    <a:pt x="1310" y="37"/>
                  </a:lnTo>
                  <a:lnTo>
                    <a:pt x="1255" y="32"/>
                  </a:lnTo>
                  <a:lnTo>
                    <a:pt x="1196" y="25"/>
                  </a:lnTo>
                  <a:lnTo>
                    <a:pt x="1136" y="19"/>
                  </a:lnTo>
                  <a:lnTo>
                    <a:pt x="1077" y="14"/>
                  </a:lnTo>
                  <a:lnTo>
                    <a:pt x="1019" y="10"/>
                  </a:lnTo>
                  <a:lnTo>
                    <a:pt x="961" y="6"/>
                  </a:lnTo>
                  <a:lnTo>
                    <a:pt x="858" y="1"/>
                  </a:lnTo>
                  <a:lnTo>
                    <a:pt x="775" y="0"/>
                  </a:lnTo>
                  <a:lnTo>
                    <a:pt x="621" y="6"/>
                  </a:lnTo>
                  <a:lnTo>
                    <a:pt x="456" y="17"/>
                  </a:lnTo>
                  <a:lnTo>
                    <a:pt x="377" y="22"/>
                  </a:lnTo>
                  <a:lnTo>
                    <a:pt x="308" y="29"/>
                  </a:lnTo>
                  <a:lnTo>
                    <a:pt x="250" y="37"/>
                  </a:lnTo>
                  <a:lnTo>
                    <a:pt x="208" y="47"/>
                  </a:lnTo>
                  <a:lnTo>
                    <a:pt x="193" y="51"/>
                  </a:lnTo>
                  <a:lnTo>
                    <a:pt x="177" y="58"/>
                  </a:lnTo>
                  <a:lnTo>
                    <a:pt x="164" y="65"/>
                  </a:lnTo>
                  <a:lnTo>
                    <a:pt x="150" y="73"/>
                  </a:lnTo>
                  <a:lnTo>
                    <a:pt x="126" y="91"/>
                  </a:lnTo>
                  <a:lnTo>
                    <a:pt x="108" y="110"/>
                  </a:lnTo>
                  <a:lnTo>
                    <a:pt x="93" y="125"/>
                  </a:lnTo>
                  <a:lnTo>
                    <a:pt x="84" y="140"/>
                  </a:lnTo>
                  <a:lnTo>
                    <a:pt x="75" y="154"/>
                  </a:lnTo>
                  <a:lnTo>
                    <a:pt x="0" y="416"/>
                  </a:lnTo>
                  <a:lnTo>
                    <a:pt x="31" y="40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8" name="Freeform 49"/>
            <p:cNvSpPr>
              <a:spLocks/>
            </p:cNvSpPr>
            <p:nvPr/>
          </p:nvSpPr>
          <p:spPr bwMode="auto">
            <a:xfrm>
              <a:off x="4429" y="2310"/>
              <a:ext cx="33" cy="137"/>
            </a:xfrm>
            <a:custGeom>
              <a:avLst/>
              <a:gdLst>
                <a:gd name="T0" fmla="*/ 0 w 99"/>
                <a:gd name="T1" fmla="*/ 0 h 410"/>
                <a:gd name="T2" fmla="*/ 0 w 99"/>
                <a:gd name="T3" fmla="*/ 2 h 410"/>
                <a:gd name="T4" fmla="*/ 0 w 99"/>
                <a:gd name="T5" fmla="*/ 2 h 410"/>
                <a:gd name="T6" fmla="*/ 0 w 99"/>
                <a:gd name="T7" fmla="*/ 0 h 410"/>
                <a:gd name="T8" fmla="*/ 0 w 99"/>
                <a:gd name="T9" fmla="*/ 0 h 410"/>
                <a:gd name="T10" fmla="*/ 0 w 99"/>
                <a:gd name="T11" fmla="*/ 0 h 4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10"/>
                <a:gd name="T20" fmla="*/ 99 w 99"/>
                <a:gd name="T21" fmla="*/ 410 h 4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10">
                  <a:moveTo>
                    <a:pt x="0" y="7"/>
                  </a:moveTo>
                  <a:lnTo>
                    <a:pt x="34" y="406"/>
                  </a:lnTo>
                  <a:lnTo>
                    <a:pt x="99" y="410"/>
                  </a:lnTo>
                  <a:lnTo>
                    <a:pt x="75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9" name="Freeform 50"/>
            <p:cNvSpPr>
              <a:spLocks/>
            </p:cNvSpPr>
            <p:nvPr/>
          </p:nvSpPr>
          <p:spPr bwMode="auto">
            <a:xfrm>
              <a:off x="4517" y="2499"/>
              <a:ext cx="235" cy="157"/>
            </a:xfrm>
            <a:custGeom>
              <a:avLst/>
              <a:gdLst>
                <a:gd name="T0" fmla="*/ 0 w 707"/>
                <a:gd name="T1" fmla="*/ 2 h 472"/>
                <a:gd name="T2" fmla="*/ 0 w 707"/>
                <a:gd name="T3" fmla="*/ 1 h 472"/>
                <a:gd name="T4" fmla="*/ 0 w 707"/>
                <a:gd name="T5" fmla="*/ 1 h 472"/>
                <a:gd name="T6" fmla="*/ 0 w 707"/>
                <a:gd name="T7" fmla="*/ 1 h 472"/>
                <a:gd name="T8" fmla="*/ 0 w 707"/>
                <a:gd name="T9" fmla="*/ 0 h 472"/>
                <a:gd name="T10" fmla="*/ 0 w 707"/>
                <a:gd name="T11" fmla="*/ 0 h 472"/>
                <a:gd name="T12" fmla="*/ 1 w 707"/>
                <a:gd name="T13" fmla="*/ 0 h 472"/>
                <a:gd name="T14" fmla="*/ 1 w 707"/>
                <a:gd name="T15" fmla="*/ 0 h 472"/>
                <a:gd name="T16" fmla="*/ 1 w 707"/>
                <a:gd name="T17" fmla="*/ 0 h 472"/>
                <a:gd name="T18" fmla="*/ 1 w 707"/>
                <a:gd name="T19" fmla="*/ 0 h 472"/>
                <a:gd name="T20" fmla="*/ 1 w 707"/>
                <a:gd name="T21" fmla="*/ 0 h 472"/>
                <a:gd name="T22" fmla="*/ 1 w 707"/>
                <a:gd name="T23" fmla="*/ 0 h 472"/>
                <a:gd name="T24" fmla="*/ 2 w 707"/>
                <a:gd name="T25" fmla="*/ 0 h 472"/>
                <a:gd name="T26" fmla="*/ 2 w 707"/>
                <a:gd name="T27" fmla="*/ 0 h 472"/>
                <a:gd name="T28" fmla="*/ 2 w 707"/>
                <a:gd name="T29" fmla="*/ 0 h 472"/>
                <a:gd name="T30" fmla="*/ 2 w 707"/>
                <a:gd name="T31" fmla="*/ 0 h 472"/>
                <a:gd name="T32" fmla="*/ 2 w 707"/>
                <a:gd name="T33" fmla="*/ 1 h 472"/>
                <a:gd name="T34" fmla="*/ 2 w 707"/>
                <a:gd name="T35" fmla="*/ 1 h 472"/>
                <a:gd name="T36" fmla="*/ 2 w 707"/>
                <a:gd name="T37" fmla="*/ 1 h 472"/>
                <a:gd name="T38" fmla="*/ 2 w 707"/>
                <a:gd name="T39" fmla="*/ 1 h 472"/>
                <a:gd name="T40" fmla="*/ 3 w 707"/>
                <a:gd name="T41" fmla="*/ 1 h 472"/>
                <a:gd name="T42" fmla="*/ 3 w 707"/>
                <a:gd name="T43" fmla="*/ 2 h 472"/>
                <a:gd name="T44" fmla="*/ 2 w 707"/>
                <a:gd name="T45" fmla="*/ 2 h 472"/>
                <a:gd name="T46" fmla="*/ 2 w 707"/>
                <a:gd name="T47" fmla="*/ 1 h 472"/>
                <a:gd name="T48" fmla="*/ 2 w 707"/>
                <a:gd name="T49" fmla="*/ 1 h 472"/>
                <a:gd name="T50" fmla="*/ 2 w 707"/>
                <a:gd name="T51" fmla="*/ 1 h 472"/>
                <a:gd name="T52" fmla="*/ 2 w 707"/>
                <a:gd name="T53" fmla="*/ 1 h 472"/>
                <a:gd name="T54" fmla="*/ 2 w 707"/>
                <a:gd name="T55" fmla="*/ 1 h 472"/>
                <a:gd name="T56" fmla="*/ 1 w 707"/>
                <a:gd name="T57" fmla="*/ 1 h 472"/>
                <a:gd name="T58" fmla="*/ 1 w 707"/>
                <a:gd name="T59" fmla="*/ 1 h 472"/>
                <a:gd name="T60" fmla="*/ 1 w 707"/>
                <a:gd name="T61" fmla="*/ 1 h 472"/>
                <a:gd name="T62" fmla="*/ 1 w 707"/>
                <a:gd name="T63" fmla="*/ 1 h 472"/>
                <a:gd name="T64" fmla="*/ 1 w 707"/>
                <a:gd name="T65" fmla="*/ 1 h 472"/>
                <a:gd name="T66" fmla="*/ 1 w 707"/>
                <a:gd name="T67" fmla="*/ 1 h 472"/>
                <a:gd name="T68" fmla="*/ 1 w 707"/>
                <a:gd name="T69" fmla="*/ 1 h 472"/>
                <a:gd name="T70" fmla="*/ 1 w 707"/>
                <a:gd name="T71" fmla="*/ 1 h 472"/>
                <a:gd name="T72" fmla="*/ 1 w 707"/>
                <a:gd name="T73" fmla="*/ 2 h 472"/>
                <a:gd name="T74" fmla="*/ 0 w 707"/>
                <a:gd name="T75" fmla="*/ 2 h 472"/>
                <a:gd name="T76" fmla="*/ 0 w 707"/>
                <a:gd name="T77" fmla="*/ 2 h 4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07"/>
                <a:gd name="T118" fmla="*/ 0 h 472"/>
                <a:gd name="T119" fmla="*/ 707 w 707"/>
                <a:gd name="T120" fmla="*/ 472 h 4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07" h="472">
                  <a:moveTo>
                    <a:pt x="30" y="424"/>
                  </a:moveTo>
                  <a:lnTo>
                    <a:pt x="31" y="373"/>
                  </a:lnTo>
                  <a:lnTo>
                    <a:pt x="34" y="321"/>
                  </a:lnTo>
                  <a:lnTo>
                    <a:pt x="41" y="260"/>
                  </a:lnTo>
                  <a:lnTo>
                    <a:pt x="47" y="227"/>
                  </a:lnTo>
                  <a:lnTo>
                    <a:pt x="54" y="193"/>
                  </a:lnTo>
                  <a:lnTo>
                    <a:pt x="60" y="161"/>
                  </a:lnTo>
                  <a:lnTo>
                    <a:pt x="71" y="131"/>
                  </a:lnTo>
                  <a:lnTo>
                    <a:pt x="77" y="118"/>
                  </a:lnTo>
                  <a:lnTo>
                    <a:pt x="84" y="105"/>
                  </a:lnTo>
                  <a:lnTo>
                    <a:pt x="91" y="92"/>
                  </a:lnTo>
                  <a:lnTo>
                    <a:pt x="98" y="80"/>
                  </a:lnTo>
                  <a:lnTo>
                    <a:pt x="114" y="61"/>
                  </a:lnTo>
                  <a:lnTo>
                    <a:pt x="133" y="47"/>
                  </a:lnTo>
                  <a:lnTo>
                    <a:pt x="143" y="40"/>
                  </a:lnTo>
                  <a:lnTo>
                    <a:pt x="154" y="34"/>
                  </a:lnTo>
                  <a:lnTo>
                    <a:pt x="165" y="30"/>
                  </a:lnTo>
                  <a:lnTo>
                    <a:pt x="175" y="25"/>
                  </a:lnTo>
                  <a:lnTo>
                    <a:pt x="187" y="22"/>
                  </a:lnTo>
                  <a:lnTo>
                    <a:pt x="197" y="16"/>
                  </a:lnTo>
                  <a:lnTo>
                    <a:pt x="220" y="11"/>
                  </a:lnTo>
                  <a:lnTo>
                    <a:pt x="242" y="7"/>
                  </a:lnTo>
                  <a:lnTo>
                    <a:pt x="266" y="3"/>
                  </a:lnTo>
                  <a:lnTo>
                    <a:pt x="311" y="0"/>
                  </a:lnTo>
                  <a:lnTo>
                    <a:pt x="357" y="7"/>
                  </a:lnTo>
                  <a:lnTo>
                    <a:pt x="398" y="18"/>
                  </a:lnTo>
                  <a:lnTo>
                    <a:pt x="419" y="26"/>
                  </a:lnTo>
                  <a:lnTo>
                    <a:pt x="427" y="32"/>
                  </a:lnTo>
                  <a:lnTo>
                    <a:pt x="437" y="37"/>
                  </a:lnTo>
                  <a:lnTo>
                    <a:pt x="470" y="63"/>
                  </a:lnTo>
                  <a:lnTo>
                    <a:pt x="485" y="78"/>
                  </a:lnTo>
                  <a:lnTo>
                    <a:pt x="500" y="95"/>
                  </a:lnTo>
                  <a:lnTo>
                    <a:pt x="515" y="114"/>
                  </a:lnTo>
                  <a:lnTo>
                    <a:pt x="530" y="131"/>
                  </a:lnTo>
                  <a:lnTo>
                    <a:pt x="545" y="150"/>
                  </a:lnTo>
                  <a:lnTo>
                    <a:pt x="561" y="168"/>
                  </a:lnTo>
                  <a:lnTo>
                    <a:pt x="573" y="186"/>
                  </a:lnTo>
                  <a:lnTo>
                    <a:pt x="585" y="204"/>
                  </a:lnTo>
                  <a:lnTo>
                    <a:pt x="596" y="220"/>
                  </a:lnTo>
                  <a:lnTo>
                    <a:pt x="607" y="235"/>
                  </a:lnTo>
                  <a:lnTo>
                    <a:pt x="625" y="260"/>
                  </a:lnTo>
                  <a:lnTo>
                    <a:pt x="641" y="283"/>
                  </a:lnTo>
                  <a:lnTo>
                    <a:pt x="704" y="305"/>
                  </a:lnTo>
                  <a:lnTo>
                    <a:pt x="707" y="377"/>
                  </a:lnTo>
                  <a:lnTo>
                    <a:pt x="479" y="439"/>
                  </a:lnTo>
                  <a:lnTo>
                    <a:pt x="475" y="400"/>
                  </a:lnTo>
                  <a:lnTo>
                    <a:pt x="470" y="363"/>
                  </a:lnTo>
                  <a:lnTo>
                    <a:pt x="459" y="316"/>
                  </a:lnTo>
                  <a:lnTo>
                    <a:pt x="452" y="293"/>
                  </a:lnTo>
                  <a:lnTo>
                    <a:pt x="443" y="270"/>
                  </a:lnTo>
                  <a:lnTo>
                    <a:pt x="434" y="248"/>
                  </a:lnTo>
                  <a:lnTo>
                    <a:pt x="423" y="227"/>
                  </a:lnTo>
                  <a:lnTo>
                    <a:pt x="409" y="208"/>
                  </a:lnTo>
                  <a:lnTo>
                    <a:pt x="393" y="193"/>
                  </a:lnTo>
                  <a:lnTo>
                    <a:pt x="384" y="187"/>
                  </a:lnTo>
                  <a:lnTo>
                    <a:pt x="376" y="182"/>
                  </a:lnTo>
                  <a:lnTo>
                    <a:pt x="366" y="176"/>
                  </a:lnTo>
                  <a:lnTo>
                    <a:pt x="357" y="173"/>
                  </a:lnTo>
                  <a:lnTo>
                    <a:pt x="337" y="171"/>
                  </a:lnTo>
                  <a:lnTo>
                    <a:pt x="317" y="169"/>
                  </a:lnTo>
                  <a:lnTo>
                    <a:pt x="278" y="177"/>
                  </a:lnTo>
                  <a:lnTo>
                    <a:pt x="260" y="186"/>
                  </a:lnTo>
                  <a:lnTo>
                    <a:pt x="252" y="191"/>
                  </a:lnTo>
                  <a:lnTo>
                    <a:pt x="242" y="197"/>
                  </a:lnTo>
                  <a:lnTo>
                    <a:pt x="235" y="201"/>
                  </a:lnTo>
                  <a:lnTo>
                    <a:pt x="227" y="206"/>
                  </a:lnTo>
                  <a:lnTo>
                    <a:pt x="212" y="220"/>
                  </a:lnTo>
                  <a:lnTo>
                    <a:pt x="184" y="248"/>
                  </a:lnTo>
                  <a:lnTo>
                    <a:pt x="172" y="263"/>
                  </a:lnTo>
                  <a:lnTo>
                    <a:pt x="162" y="277"/>
                  </a:lnTo>
                  <a:lnTo>
                    <a:pt x="146" y="304"/>
                  </a:lnTo>
                  <a:lnTo>
                    <a:pt x="136" y="327"/>
                  </a:lnTo>
                  <a:lnTo>
                    <a:pt x="129" y="370"/>
                  </a:lnTo>
                  <a:lnTo>
                    <a:pt x="128" y="418"/>
                  </a:lnTo>
                  <a:lnTo>
                    <a:pt x="128" y="472"/>
                  </a:lnTo>
                  <a:lnTo>
                    <a:pt x="0" y="464"/>
                  </a:lnTo>
                  <a:lnTo>
                    <a:pt x="30" y="4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0" name="Freeform 51"/>
            <p:cNvSpPr>
              <a:spLocks/>
            </p:cNvSpPr>
            <p:nvPr/>
          </p:nvSpPr>
          <p:spPr bwMode="auto">
            <a:xfrm>
              <a:off x="4594" y="2461"/>
              <a:ext cx="206" cy="160"/>
            </a:xfrm>
            <a:custGeom>
              <a:avLst/>
              <a:gdLst>
                <a:gd name="T0" fmla="*/ 0 w 617"/>
                <a:gd name="T1" fmla="*/ 0 h 480"/>
                <a:gd name="T2" fmla="*/ 1 w 617"/>
                <a:gd name="T3" fmla="*/ 0 h 480"/>
                <a:gd name="T4" fmla="*/ 1 w 617"/>
                <a:gd name="T5" fmla="*/ 0 h 480"/>
                <a:gd name="T6" fmla="*/ 1 w 617"/>
                <a:gd name="T7" fmla="*/ 0 h 480"/>
                <a:gd name="T8" fmla="*/ 1 w 617"/>
                <a:gd name="T9" fmla="*/ 0 h 480"/>
                <a:gd name="T10" fmla="*/ 1 w 617"/>
                <a:gd name="T11" fmla="*/ 0 h 480"/>
                <a:gd name="T12" fmla="*/ 1 w 617"/>
                <a:gd name="T13" fmla="*/ 0 h 480"/>
                <a:gd name="T14" fmla="*/ 1 w 617"/>
                <a:gd name="T15" fmla="*/ 0 h 480"/>
                <a:gd name="T16" fmla="*/ 1 w 617"/>
                <a:gd name="T17" fmla="*/ 1 h 480"/>
                <a:gd name="T18" fmla="*/ 1 w 617"/>
                <a:gd name="T19" fmla="*/ 1 h 480"/>
                <a:gd name="T20" fmla="*/ 1 w 617"/>
                <a:gd name="T21" fmla="*/ 1 h 480"/>
                <a:gd name="T22" fmla="*/ 2 w 617"/>
                <a:gd name="T23" fmla="*/ 1 h 480"/>
                <a:gd name="T24" fmla="*/ 2 w 617"/>
                <a:gd name="T25" fmla="*/ 1 h 480"/>
                <a:gd name="T26" fmla="*/ 2 w 617"/>
                <a:gd name="T27" fmla="*/ 1 h 480"/>
                <a:gd name="T28" fmla="*/ 2 w 617"/>
                <a:gd name="T29" fmla="*/ 1 h 480"/>
                <a:gd name="T30" fmla="*/ 2 w 617"/>
                <a:gd name="T31" fmla="*/ 1 h 480"/>
                <a:gd name="T32" fmla="*/ 2 w 617"/>
                <a:gd name="T33" fmla="*/ 1 h 480"/>
                <a:gd name="T34" fmla="*/ 3 w 617"/>
                <a:gd name="T35" fmla="*/ 2 h 480"/>
                <a:gd name="T36" fmla="*/ 3 w 617"/>
                <a:gd name="T37" fmla="*/ 2 h 480"/>
                <a:gd name="T38" fmla="*/ 2 w 617"/>
                <a:gd name="T39" fmla="*/ 2 h 480"/>
                <a:gd name="T40" fmla="*/ 2 w 617"/>
                <a:gd name="T41" fmla="*/ 2 h 480"/>
                <a:gd name="T42" fmla="*/ 2 w 617"/>
                <a:gd name="T43" fmla="*/ 2 h 480"/>
                <a:gd name="T44" fmla="*/ 2 w 617"/>
                <a:gd name="T45" fmla="*/ 2 h 480"/>
                <a:gd name="T46" fmla="*/ 2 w 617"/>
                <a:gd name="T47" fmla="*/ 2 h 480"/>
                <a:gd name="T48" fmla="*/ 2 w 617"/>
                <a:gd name="T49" fmla="*/ 2 h 480"/>
                <a:gd name="T50" fmla="*/ 2 w 617"/>
                <a:gd name="T51" fmla="*/ 2 h 480"/>
                <a:gd name="T52" fmla="*/ 2 w 617"/>
                <a:gd name="T53" fmla="*/ 1 h 480"/>
                <a:gd name="T54" fmla="*/ 2 w 617"/>
                <a:gd name="T55" fmla="*/ 1 h 480"/>
                <a:gd name="T56" fmla="*/ 2 w 617"/>
                <a:gd name="T57" fmla="*/ 1 h 480"/>
                <a:gd name="T58" fmla="*/ 2 w 617"/>
                <a:gd name="T59" fmla="*/ 1 h 480"/>
                <a:gd name="T60" fmla="*/ 2 w 617"/>
                <a:gd name="T61" fmla="*/ 2 h 480"/>
                <a:gd name="T62" fmla="*/ 2 w 617"/>
                <a:gd name="T63" fmla="*/ 1 h 480"/>
                <a:gd name="T64" fmla="*/ 2 w 617"/>
                <a:gd name="T65" fmla="*/ 1 h 480"/>
                <a:gd name="T66" fmla="*/ 2 w 617"/>
                <a:gd name="T67" fmla="*/ 1 h 480"/>
                <a:gd name="T68" fmla="*/ 1 w 617"/>
                <a:gd name="T69" fmla="*/ 1 h 480"/>
                <a:gd name="T70" fmla="*/ 1 w 617"/>
                <a:gd name="T71" fmla="*/ 1 h 480"/>
                <a:gd name="T72" fmla="*/ 1 w 617"/>
                <a:gd name="T73" fmla="*/ 1 h 480"/>
                <a:gd name="T74" fmla="*/ 1 w 617"/>
                <a:gd name="T75" fmla="*/ 1 h 480"/>
                <a:gd name="T76" fmla="*/ 1 w 617"/>
                <a:gd name="T77" fmla="*/ 1 h 480"/>
                <a:gd name="T78" fmla="*/ 1 w 617"/>
                <a:gd name="T79" fmla="*/ 0 h 480"/>
                <a:gd name="T80" fmla="*/ 1 w 617"/>
                <a:gd name="T81" fmla="*/ 0 h 480"/>
                <a:gd name="T82" fmla="*/ 1 w 617"/>
                <a:gd name="T83" fmla="*/ 0 h 480"/>
                <a:gd name="T84" fmla="*/ 1 w 617"/>
                <a:gd name="T85" fmla="*/ 0 h 480"/>
                <a:gd name="T86" fmla="*/ 0 w 617"/>
                <a:gd name="T87" fmla="*/ 0 h 480"/>
                <a:gd name="T88" fmla="*/ 0 w 617"/>
                <a:gd name="T89" fmla="*/ 0 h 480"/>
                <a:gd name="T90" fmla="*/ 0 w 617"/>
                <a:gd name="T91" fmla="*/ 0 h 480"/>
                <a:gd name="T92" fmla="*/ 0 w 617"/>
                <a:gd name="T93" fmla="*/ 0 h 480"/>
                <a:gd name="T94" fmla="*/ 0 w 617"/>
                <a:gd name="T95" fmla="*/ 0 h 4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7"/>
                <a:gd name="T145" fmla="*/ 0 h 480"/>
                <a:gd name="T146" fmla="*/ 617 w 617"/>
                <a:gd name="T147" fmla="*/ 480 h 4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7" h="480">
                  <a:moveTo>
                    <a:pt x="86" y="0"/>
                  </a:moveTo>
                  <a:lnTo>
                    <a:pt x="110" y="8"/>
                  </a:lnTo>
                  <a:lnTo>
                    <a:pt x="121" y="15"/>
                  </a:lnTo>
                  <a:lnTo>
                    <a:pt x="135" y="20"/>
                  </a:lnTo>
                  <a:lnTo>
                    <a:pt x="150" y="27"/>
                  </a:lnTo>
                  <a:lnTo>
                    <a:pt x="165" y="36"/>
                  </a:lnTo>
                  <a:lnTo>
                    <a:pt x="173" y="40"/>
                  </a:lnTo>
                  <a:lnTo>
                    <a:pt x="183" y="45"/>
                  </a:lnTo>
                  <a:lnTo>
                    <a:pt x="193" y="49"/>
                  </a:lnTo>
                  <a:lnTo>
                    <a:pt x="201" y="55"/>
                  </a:lnTo>
                  <a:lnTo>
                    <a:pt x="210" y="60"/>
                  </a:lnTo>
                  <a:lnTo>
                    <a:pt x="219" y="67"/>
                  </a:lnTo>
                  <a:lnTo>
                    <a:pt x="228" y="73"/>
                  </a:lnTo>
                  <a:lnTo>
                    <a:pt x="238" y="80"/>
                  </a:lnTo>
                  <a:lnTo>
                    <a:pt x="248" y="86"/>
                  </a:lnTo>
                  <a:lnTo>
                    <a:pt x="256" y="93"/>
                  </a:lnTo>
                  <a:lnTo>
                    <a:pt x="275" y="110"/>
                  </a:lnTo>
                  <a:lnTo>
                    <a:pt x="293" y="126"/>
                  </a:lnTo>
                  <a:lnTo>
                    <a:pt x="310" y="144"/>
                  </a:lnTo>
                  <a:lnTo>
                    <a:pt x="326" y="161"/>
                  </a:lnTo>
                  <a:lnTo>
                    <a:pt x="340" y="179"/>
                  </a:lnTo>
                  <a:lnTo>
                    <a:pt x="354" y="194"/>
                  </a:lnTo>
                  <a:lnTo>
                    <a:pt x="368" y="209"/>
                  </a:lnTo>
                  <a:lnTo>
                    <a:pt x="377" y="223"/>
                  </a:lnTo>
                  <a:lnTo>
                    <a:pt x="388" y="235"/>
                  </a:lnTo>
                  <a:lnTo>
                    <a:pt x="405" y="257"/>
                  </a:lnTo>
                  <a:lnTo>
                    <a:pt x="417" y="275"/>
                  </a:lnTo>
                  <a:lnTo>
                    <a:pt x="425" y="286"/>
                  </a:lnTo>
                  <a:lnTo>
                    <a:pt x="432" y="297"/>
                  </a:lnTo>
                  <a:lnTo>
                    <a:pt x="450" y="293"/>
                  </a:lnTo>
                  <a:lnTo>
                    <a:pt x="496" y="290"/>
                  </a:lnTo>
                  <a:lnTo>
                    <a:pt x="547" y="301"/>
                  </a:lnTo>
                  <a:lnTo>
                    <a:pt x="591" y="336"/>
                  </a:lnTo>
                  <a:lnTo>
                    <a:pt x="605" y="359"/>
                  </a:lnTo>
                  <a:lnTo>
                    <a:pt x="613" y="380"/>
                  </a:lnTo>
                  <a:lnTo>
                    <a:pt x="617" y="417"/>
                  </a:lnTo>
                  <a:lnTo>
                    <a:pt x="614" y="432"/>
                  </a:lnTo>
                  <a:lnTo>
                    <a:pt x="607" y="444"/>
                  </a:lnTo>
                  <a:lnTo>
                    <a:pt x="596" y="455"/>
                  </a:lnTo>
                  <a:lnTo>
                    <a:pt x="591" y="459"/>
                  </a:lnTo>
                  <a:lnTo>
                    <a:pt x="583" y="463"/>
                  </a:lnTo>
                  <a:lnTo>
                    <a:pt x="565" y="468"/>
                  </a:lnTo>
                  <a:lnTo>
                    <a:pt x="545" y="473"/>
                  </a:lnTo>
                  <a:lnTo>
                    <a:pt x="505" y="477"/>
                  </a:lnTo>
                  <a:lnTo>
                    <a:pt x="461" y="480"/>
                  </a:lnTo>
                  <a:lnTo>
                    <a:pt x="461" y="455"/>
                  </a:lnTo>
                  <a:lnTo>
                    <a:pt x="475" y="458"/>
                  </a:lnTo>
                  <a:lnTo>
                    <a:pt x="507" y="461"/>
                  </a:lnTo>
                  <a:lnTo>
                    <a:pt x="541" y="457"/>
                  </a:lnTo>
                  <a:lnTo>
                    <a:pt x="563" y="435"/>
                  </a:lnTo>
                  <a:lnTo>
                    <a:pt x="565" y="403"/>
                  </a:lnTo>
                  <a:lnTo>
                    <a:pt x="561" y="386"/>
                  </a:lnTo>
                  <a:lnTo>
                    <a:pt x="551" y="371"/>
                  </a:lnTo>
                  <a:lnTo>
                    <a:pt x="541" y="359"/>
                  </a:lnTo>
                  <a:lnTo>
                    <a:pt x="534" y="352"/>
                  </a:lnTo>
                  <a:lnTo>
                    <a:pt x="527" y="349"/>
                  </a:lnTo>
                  <a:lnTo>
                    <a:pt x="511" y="344"/>
                  </a:lnTo>
                  <a:lnTo>
                    <a:pt x="494" y="344"/>
                  </a:lnTo>
                  <a:lnTo>
                    <a:pt x="463" y="353"/>
                  </a:lnTo>
                  <a:lnTo>
                    <a:pt x="449" y="362"/>
                  </a:lnTo>
                  <a:lnTo>
                    <a:pt x="435" y="370"/>
                  </a:lnTo>
                  <a:lnTo>
                    <a:pt x="413" y="389"/>
                  </a:lnTo>
                  <a:lnTo>
                    <a:pt x="410" y="378"/>
                  </a:lnTo>
                  <a:lnTo>
                    <a:pt x="399" y="345"/>
                  </a:lnTo>
                  <a:lnTo>
                    <a:pt x="390" y="323"/>
                  </a:lnTo>
                  <a:lnTo>
                    <a:pt x="384" y="311"/>
                  </a:lnTo>
                  <a:lnTo>
                    <a:pt x="376" y="297"/>
                  </a:lnTo>
                  <a:lnTo>
                    <a:pt x="368" y="283"/>
                  </a:lnTo>
                  <a:lnTo>
                    <a:pt x="359" y="268"/>
                  </a:lnTo>
                  <a:lnTo>
                    <a:pt x="348" y="252"/>
                  </a:lnTo>
                  <a:lnTo>
                    <a:pt x="337" y="236"/>
                  </a:lnTo>
                  <a:lnTo>
                    <a:pt x="325" y="221"/>
                  </a:lnTo>
                  <a:lnTo>
                    <a:pt x="312" y="206"/>
                  </a:lnTo>
                  <a:lnTo>
                    <a:pt x="300" y="191"/>
                  </a:lnTo>
                  <a:lnTo>
                    <a:pt x="289" y="176"/>
                  </a:lnTo>
                  <a:lnTo>
                    <a:pt x="277" y="162"/>
                  </a:lnTo>
                  <a:lnTo>
                    <a:pt x="266" y="148"/>
                  </a:lnTo>
                  <a:lnTo>
                    <a:pt x="242" y="125"/>
                  </a:lnTo>
                  <a:lnTo>
                    <a:pt x="220" y="103"/>
                  </a:lnTo>
                  <a:lnTo>
                    <a:pt x="198" y="85"/>
                  </a:lnTo>
                  <a:lnTo>
                    <a:pt x="187" y="77"/>
                  </a:lnTo>
                  <a:lnTo>
                    <a:pt x="176" y="70"/>
                  </a:lnTo>
                  <a:lnTo>
                    <a:pt x="165" y="63"/>
                  </a:lnTo>
                  <a:lnTo>
                    <a:pt x="154" y="59"/>
                  </a:lnTo>
                  <a:lnTo>
                    <a:pt x="143" y="53"/>
                  </a:lnTo>
                  <a:lnTo>
                    <a:pt x="132" y="49"/>
                  </a:lnTo>
                  <a:lnTo>
                    <a:pt x="118" y="45"/>
                  </a:lnTo>
                  <a:lnTo>
                    <a:pt x="106" y="40"/>
                  </a:lnTo>
                  <a:lnTo>
                    <a:pt x="92" y="36"/>
                  </a:lnTo>
                  <a:lnTo>
                    <a:pt x="80" y="31"/>
                  </a:lnTo>
                  <a:lnTo>
                    <a:pt x="55" y="23"/>
                  </a:lnTo>
                  <a:lnTo>
                    <a:pt x="33" y="18"/>
                  </a:lnTo>
                  <a:lnTo>
                    <a:pt x="16" y="14"/>
                  </a:lnTo>
                  <a:lnTo>
                    <a:pt x="0" y="9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1" name="Freeform 52"/>
            <p:cNvSpPr>
              <a:spLocks/>
            </p:cNvSpPr>
            <p:nvPr/>
          </p:nvSpPr>
          <p:spPr bwMode="auto">
            <a:xfrm>
              <a:off x="4530" y="2595"/>
              <a:ext cx="232" cy="132"/>
            </a:xfrm>
            <a:custGeom>
              <a:avLst/>
              <a:gdLst>
                <a:gd name="T0" fmla="*/ 0 w 696"/>
                <a:gd name="T1" fmla="*/ 1 h 395"/>
                <a:gd name="T2" fmla="*/ 0 w 696"/>
                <a:gd name="T3" fmla="*/ 1 h 395"/>
                <a:gd name="T4" fmla="*/ 0 w 696"/>
                <a:gd name="T5" fmla="*/ 1 h 395"/>
                <a:gd name="T6" fmla="*/ 0 w 696"/>
                <a:gd name="T7" fmla="*/ 1 h 395"/>
                <a:gd name="T8" fmla="*/ 0 w 696"/>
                <a:gd name="T9" fmla="*/ 1 h 395"/>
                <a:gd name="T10" fmla="*/ 0 w 696"/>
                <a:gd name="T11" fmla="*/ 2 h 395"/>
                <a:gd name="T12" fmla="*/ 1 w 696"/>
                <a:gd name="T13" fmla="*/ 2 h 395"/>
                <a:gd name="T14" fmla="*/ 1 w 696"/>
                <a:gd name="T15" fmla="*/ 2 h 395"/>
                <a:gd name="T16" fmla="*/ 1 w 696"/>
                <a:gd name="T17" fmla="*/ 2 h 395"/>
                <a:gd name="T18" fmla="*/ 1 w 696"/>
                <a:gd name="T19" fmla="*/ 2 h 395"/>
                <a:gd name="T20" fmla="*/ 1 w 696"/>
                <a:gd name="T21" fmla="*/ 2 h 395"/>
                <a:gd name="T22" fmla="*/ 1 w 696"/>
                <a:gd name="T23" fmla="*/ 2 h 395"/>
                <a:gd name="T24" fmla="*/ 2 w 696"/>
                <a:gd name="T25" fmla="*/ 1 h 395"/>
                <a:gd name="T26" fmla="*/ 2 w 696"/>
                <a:gd name="T27" fmla="*/ 1 h 395"/>
                <a:gd name="T28" fmla="*/ 2 w 696"/>
                <a:gd name="T29" fmla="*/ 1 h 395"/>
                <a:gd name="T30" fmla="*/ 2 w 696"/>
                <a:gd name="T31" fmla="*/ 1 h 395"/>
                <a:gd name="T32" fmla="*/ 2 w 696"/>
                <a:gd name="T33" fmla="*/ 1 h 395"/>
                <a:gd name="T34" fmla="*/ 2 w 696"/>
                <a:gd name="T35" fmla="*/ 1 h 395"/>
                <a:gd name="T36" fmla="*/ 3 w 696"/>
                <a:gd name="T37" fmla="*/ 1 h 395"/>
                <a:gd name="T38" fmla="*/ 3 w 696"/>
                <a:gd name="T39" fmla="*/ 1 h 395"/>
                <a:gd name="T40" fmla="*/ 3 w 696"/>
                <a:gd name="T41" fmla="*/ 1 h 395"/>
                <a:gd name="T42" fmla="*/ 2 w 696"/>
                <a:gd name="T43" fmla="*/ 1 h 395"/>
                <a:gd name="T44" fmla="*/ 2 w 696"/>
                <a:gd name="T45" fmla="*/ 0 h 395"/>
                <a:gd name="T46" fmla="*/ 2 w 696"/>
                <a:gd name="T47" fmla="*/ 1 h 395"/>
                <a:gd name="T48" fmla="*/ 2 w 696"/>
                <a:gd name="T49" fmla="*/ 1 h 395"/>
                <a:gd name="T50" fmla="*/ 2 w 696"/>
                <a:gd name="T51" fmla="*/ 1 h 395"/>
                <a:gd name="T52" fmla="*/ 1 w 696"/>
                <a:gd name="T53" fmla="*/ 1 h 395"/>
                <a:gd name="T54" fmla="*/ 1 w 696"/>
                <a:gd name="T55" fmla="*/ 1 h 395"/>
                <a:gd name="T56" fmla="*/ 1 w 696"/>
                <a:gd name="T57" fmla="*/ 1 h 395"/>
                <a:gd name="T58" fmla="*/ 1 w 696"/>
                <a:gd name="T59" fmla="*/ 1 h 395"/>
                <a:gd name="T60" fmla="*/ 1 w 696"/>
                <a:gd name="T61" fmla="*/ 1 h 395"/>
                <a:gd name="T62" fmla="*/ 1 w 696"/>
                <a:gd name="T63" fmla="*/ 1 h 395"/>
                <a:gd name="T64" fmla="*/ 1 w 696"/>
                <a:gd name="T65" fmla="*/ 1 h 395"/>
                <a:gd name="T66" fmla="*/ 1 w 696"/>
                <a:gd name="T67" fmla="*/ 1 h 395"/>
                <a:gd name="T68" fmla="*/ 1 w 696"/>
                <a:gd name="T69" fmla="*/ 1 h 395"/>
                <a:gd name="T70" fmla="*/ 0 w 696"/>
                <a:gd name="T71" fmla="*/ 1 h 395"/>
                <a:gd name="T72" fmla="*/ 0 w 696"/>
                <a:gd name="T73" fmla="*/ 1 h 395"/>
                <a:gd name="T74" fmla="*/ 0 w 696"/>
                <a:gd name="T75" fmla="*/ 1 h 395"/>
                <a:gd name="T76" fmla="*/ 0 w 696"/>
                <a:gd name="T77" fmla="*/ 1 h 395"/>
                <a:gd name="T78" fmla="*/ 0 w 696"/>
                <a:gd name="T79" fmla="*/ 1 h 3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6"/>
                <a:gd name="T121" fmla="*/ 0 h 395"/>
                <a:gd name="T122" fmla="*/ 696 w 696"/>
                <a:gd name="T123" fmla="*/ 395 h 3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6" h="395">
                  <a:moveTo>
                    <a:pt x="1" y="124"/>
                  </a:moveTo>
                  <a:lnTo>
                    <a:pt x="0" y="204"/>
                  </a:lnTo>
                  <a:lnTo>
                    <a:pt x="7" y="240"/>
                  </a:lnTo>
                  <a:lnTo>
                    <a:pt x="14" y="258"/>
                  </a:lnTo>
                  <a:lnTo>
                    <a:pt x="22" y="277"/>
                  </a:lnTo>
                  <a:lnTo>
                    <a:pt x="33" y="293"/>
                  </a:lnTo>
                  <a:lnTo>
                    <a:pt x="44" y="313"/>
                  </a:lnTo>
                  <a:lnTo>
                    <a:pt x="59" y="329"/>
                  </a:lnTo>
                  <a:lnTo>
                    <a:pt x="79" y="346"/>
                  </a:lnTo>
                  <a:lnTo>
                    <a:pt x="87" y="353"/>
                  </a:lnTo>
                  <a:lnTo>
                    <a:pt x="98" y="359"/>
                  </a:lnTo>
                  <a:lnTo>
                    <a:pt x="108" y="365"/>
                  </a:lnTo>
                  <a:lnTo>
                    <a:pt x="119" y="370"/>
                  </a:lnTo>
                  <a:lnTo>
                    <a:pt x="128" y="375"/>
                  </a:lnTo>
                  <a:lnTo>
                    <a:pt x="139" y="379"/>
                  </a:lnTo>
                  <a:lnTo>
                    <a:pt x="160" y="386"/>
                  </a:lnTo>
                  <a:lnTo>
                    <a:pt x="182" y="391"/>
                  </a:lnTo>
                  <a:lnTo>
                    <a:pt x="201" y="394"/>
                  </a:lnTo>
                  <a:lnTo>
                    <a:pt x="243" y="395"/>
                  </a:lnTo>
                  <a:lnTo>
                    <a:pt x="281" y="393"/>
                  </a:lnTo>
                  <a:lnTo>
                    <a:pt x="316" y="384"/>
                  </a:lnTo>
                  <a:lnTo>
                    <a:pt x="329" y="379"/>
                  </a:lnTo>
                  <a:lnTo>
                    <a:pt x="343" y="373"/>
                  </a:lnTo>
                  <a:lnTo>
                    <a:pt x="356" y="366"/>
                  </a:lnTo>
                  <a:lnTo>
                    <a:pt x="365" y="361"/>
                  </a:lnTo>
                  <a:lnTo>
                    <a:pt x="375" y="354"/>
                  </a:lnTo>
                  <a:lnTo>
                    <a:pt x="383" y="347"/>
                  </a:lnTo>
                  <a:lnTo>
                    <a:pt x="400" y="333"/>
                  </a:lnTo>
                  <a:lnTo>
                    <a:pt x="416" y="320"/>
                  </a:lnTo>
                  <a:lnTo>
                    <a:pt x="431" y="307"/>
                  </a:lnTo>
                  <a:lnTo>
                    <a:pt x="452" y="288"/>
                  </a:lnTo>
                  <a:lnTo>
                    <a:pt x="462" y="280"/>
                  </a:lnTo>
                  <a:lnTo>
                    <a:pt x="477" y="285"/>
                  </a:lnTo>
                  <a:lnTo>
                    <a:pt x="493" y="288"/>
                  </a:lnTo>
                  <a:lnTo>
                    <a:pt x="515" y="292"/>
                  </a:lnTo>
                  <a:lnTo>
                    <a:pt x="565" y="295"/>
                  </a:lnTo>
                  <a:lnTo>
                    <a:pt x="613" y="287"/>
                  </a:lnTo>
                  <a:lnTo>
                    <a:pt x="633" y="278"/>
                  </a:lnTo>
                  <a:lnTo>
                    <a:pt x="641" y="270"/>
                  </a:lnTo>
                  <a:lnTo>
                    <a:pt x="651" y="263"/>
                  </a:lnTo>
                  <a:lnTo>
                    <a:pt x="675" y="233"/>
                  </a:lnTo>
                  <a:lnTo>
                    <a:pt x="692" y="208"/>
                  </a:lnTo>
                  <a:lnTo>
                    <a:pt x="696" y="196"/>
                  </a:lnTo>
                  <a:lnTo>
                    <a:pt x="470" y="189"/>
                  </a:lnTo>
                  <a:lnTo>
                    <a:pt x="487" y="93"/>
                  </a:lnTo>
                  <a:lnTo>
                    <a:pt x="419" y="0"/>
                  </a:lnTo>
                  <a:lnTo>
                    <a:pt x="416" y="113"/>
                  </a:lnTo>
                  <a:lnTo>
                    <a:pt x="411" y="160"/>
                  </a:lnTo>
                  <a:lnTo>
                    <a:pt x="401" y="204"/>
                  </a:lnTo>
                  <a:lnTo>
                    <a:pt x="394" y="225"/>
                  </a:lnTo>
                  <a:lnTo>
                    <a:pt x="386" y="244"/>
                  </a:lnTo>
                  <a:lnTo>
                    <a:pt x="378" y="260"/>
                  </a:lnTo>
                  <a:lnTo>
                    <a:pt x="367" y="273"/>
                  </a:lnTo>
                  <a:lnTo>
                    <a:pt x="354" y="285"/>
                  </a:lnTo>
                  <a:lnTo>
                    <a:pt x="340" y="296"/>
                  </a:lnTo>
                  <a:lnTo>
                    <a:pt x="334" y="302"/>
                  </a:lnTo>
                  <a:lnTo>
                    <a:pt x="327" y="306"/>
                  </a:lnTo>
                  <a:lnTo>
                    <a:pt x="318" y="311"/>
                  </a:lnTo>
                  <a:lnTo>
                    <a:pt x="312" y="315"/>
                  </a:lnTo>
                  <a:lnTo>
                    <a:pt x="303" y="320"/>
                  </a:lnTo>
                  <a:lnTo>
                    <a:pt x="296" y="324"/>
                  </a:lnTo>
                  <a:lnTo>
                    <a:pt x="280" y="331"/>
                  </a:lnTo>
                  <a:lnTo>
                    <a:pt x="263" y="335"/>
                  </a:lnTo>
                  <a:lnTo>
                    <a:pt x="248" y="339"/>
                  </a:lnTo>
                  <a:lnTo>
                    <a:pt x="216" y="342"/>
                  </a:lnTo>
                  <a:lnTo>
                    <a:pt x="188" y="336"/>
                  </a:lnTo>
                  <a:lnTo>
                    <a:pt x="175" y="329"/>
                  </a:lnTo>
                  <a:lnTo>
                    <a:pt x="161" y="321"/>
                  </a:lnTo>
                  <a:lnTo>
                    <a:pt x="141" y="295"/>
                  </a:lnTo>
                  <a:lnTo>
                    <a:pt x="134" y="280"/>
                  </a:lnTo>
                  <a:lnTo>
                    <a:pt x="126" y="265"/>
                  </a:lnTo>
                  <a:lnTo>
                    <a:pt x="119" y="249"/>
                  </a:lnTo>
                  <a:lnTo>
                    <a:pt x="112" y="236"/>
                  </a:lnTo>
                  <a:lnTo>
                    <a:pt x="105" y="222"/>
                  </a:lnTo>
                  <a:lnTo>
                    <a:pt x="99" y="209"/>
                  </a:lnTo>
                  <a:lnTo>
                    <a:pt x="90" y="186"/>
                  </a:lnTo>
                  <a:lnTo>
                    <a:pt x="76" y="153"/>
                  </a:lnTo>
                  <a:lnTo>
                    <a:pt x="70" y="141"/>
                  </a:lnTo>
                  <a:lnTo>
                    <a:pt x="1" y="1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2" name="Freeform 53"/>
            <p:cNvSpPr>
              <a:spLocks/>
            </p:cNvSpPr>
            <p:nvPr/>
          </p:nvSpPr>
          <p:spPr bwMode="auto">
            <a:xfrm>
              <a:off x="4597" y="2598"/>
              <a:ext cx="48" cy="72"/>
            </a:xfrm>
            <a:custGeom>
              <a:avLst/>
              <a:gdLst>
                <a:gd name="T0" fmla="*/ 0 w 145"/>
                <a:gd name="T1" fmla="*/ 0 h 218"/>
                <a:gd name="T2" fmla="*/ 0 w 145"/>
                <a:gd name="T3" fmla="*/ 0 h 218"/>
                <a:gd name="T4" fmla="*/ 0 w 145"/>
                <a:gd name="T5" fmla="*/ 1 h 218"/>
                <a:gd name="T6" fmla="*/ 0 w 145"/>
                <a:gd name="T7" fmla="*/ 1 h 218"/>
                <a:gd name="T8" fmla="*/ 0 w 145"/>
                <a:gd name="T9" fmla="*/ 1 h 218"/>
                <a:gd name="T10" fmla="*/ 1 w 145"/>
                <a:gd name="T11" fmla="*/ 1 h 218"/>
                <a:gd name="T12" fmla="*/ 1 w 145"/>
                <a:gd name="T13" fmla="*/ 0 h 218"/>
                <a:gd name="T14" fmla="*/ 1 w 145"/>
                <a:gd name="T15" fmla="*/ 0 h 218"/>
                <a:gd name="T16" fmla="*/ 0 w 145"/>
                <a:gd name="T17" fmla="*/ 0 h 218"/>
                <a:gd name="T18" fmla="*/ 0 w 145"/>
                <a:gd name="T19" fmla="*/ 0 h 218"/>
                <a:gd name="T20" fmla="*/ 0 w 145"/>
                <a:gd name="T21" fmla="*/ 0 h 2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218"/>
                <a:gd name="T35" fmla="*/ 145 w 145"/>
                <a:gd name="T36" fmla="*/ 218 h 2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218">
                  <a:moveTo>
                    <a:pt x="41" y="8"/>
                  </a:moveTo>
                  <a:lnTo>
                    <a:pt x="0" y="61"/>
                  </a:lnTo>
                  <a:lnTo>
                    <a:pt x="1" y="147"/>
                  </a:lnTo>
                  <a:lnTo>
                    <a:pt x="40" y="218"/>
                  </a:lnTo>
                  <a:lnTo>
                    <a:pt x="96" y="211"/>
                  </a:lnTo>
                  <a:lnTo>
                    <a:pt x="131" y="164"/>
                  </a:lnTo>
                  <a:lnTo>
                    <a:pt x="145" y="92"/>
                  </a:lnTo>
                  <a:lnTo>
                    <a:pt x="123" y="35"/>
                  </a:lnTo>
                  <a:lnTo>
                    <a:pt x="88" y="0"/>
                  </a:lnTo>
                  <a:lnTo>
                    <a:pt x="41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3" name="Freeform 54"/>
            <p:cNvSpPr>
              <a:spLocks/>
            </p:cNvSpPr>
            <p:nvPr/>
          </p:nvSpPr>
          <p:spPr bwMode="auto">
            <a:xfrm>
              <a:off x="4015" y="2601"/>
              <a:ext cx="534" cy="194"/>
            </a:xfrm>
            <a:custGeom>
              <a:avLst/>
              <a:gdLst>
                <a:gd name="T0" fmla="*/ 0 w 1602"/>
                <a:gd name="T1" fmla="*/ 1 h 581"/>
                <a:gd name="T2" fmla="*/ 0 w 1602"/>
                <a:gd name="T3" fmla="*/ 2 h 581"/>
                <a:gd name="T4" fmla="*/ 0 w 1602"/>
                <a:gd name="T5" fmla="*/ 2 h 581"/>
                <a:gd name="T6" fmla="*/ 0 w 1602"/>
                <a:gd name="T7" fmla="*/ 2 h 581"/>
                <a:gd name="T8" fmla="*/ 0 w 1602"/>
                <a:gd name="T9" fmla="*/ 2 h 581"/>
                <a:gd name="T10" fmla="*/ 0 w 1602"/>
                <a:gd name="T11" fmla="*/ 2 h 581"/>
                <a:gd name="T12" fmla="*/ 1 w 1602"/>
                <a:gd name="T13" fmla="*/ 2 h 581"/>
                <a:gd name="T14" fmla="*/ 1 w 1602"/>
                <a:gd name="T15" fmla="*/ 2 h 581"/>
                <a:gd name="T16" fmla="*/ 1 w 1602"/>
                <a:gd name="T17" fmla="*/ 2 h 581"/>
                <a:gd name="T18" fmla="*/ 1 w 1602"/>
                <a:gd name="T19" fmla="*/ 2 h 581"/>
                <a:gd name="T20" fmla="*/ 1 w 1602"/>
                <a:gd name="T21" fmla="*/ 2 h 581"/>
                <a:gd name="T22" fmla="*/ 1 w 1602"/>
                <a:gd name="T23" fmla="*/ 2 h 581"/>
                <a:gd name="T24" fmla="*/ 1 w 1602"/>
                <a:gd name="T25" fmla="*/ 2 h 581"/>
                <a:gd name="T26" fmla="*/ 2 w 1602"/>
                <a:gd name="T27" fmla="*/ 2 h 581"/>
                <a:gd name="T28" fmla="*/ 2 w 1602"/>
                <a:gd name="T29" fmla="*/ 2 h 581"/>
                <a:gd name="T30" fmla="*/ 2 w 1602"/>
                <a:gd name="T31" fmla="*/ 2 h 581"/>
                <a:gd name="T32" fmla="*/ 2 w 1602"/>
                <a:gd name="T33" fmla="*/ 2 h 581"/>
                <a:gd name="T34" fmla="*/ 2 w 1602"/>
                <a:gd name="T35" fmla="*/ 2 h 581"/>
                <a:gd name="T36" fmla="*/ 2 w 1602"/>
                <a:gd name="T37" fmla="*/ 2 h 581"/>
                <a:gd name="T38" fmla="*/ 2 w 1602"/>
                <a:gd name="T39" fmla="*/ 2 h 581"/>
                <a:gd name="T40" fmla="*/ 7 w 1602"/>
                <a:gd name="T41" fmla="*/ 1 h 581"/>
                <a:gd name="T42" fmla="*/ 3 w 1602"/>
                <a:gd name="T43" fmla="*/ 1 h 581"/>
                <a:gd name="T44" fmla="*/ 2 w 1602"/>
                <a:gd name="T45" fmla="*/ 0 h 581"/>
                <a:gd name="T46" fmla="*/ 2 w 1602"/>
                <a:gd name="T47" fmla="*/ 1 h 581"/>
                <a:gd name="T48" fmla="*/ 2 w 1602"/>
                <a:gd name="T49" fmla="*/ 1 h 581"/>
                <a:gd name="T50" fmla="*/ 2 w 1602"/>
                <a:gd name="T51" fmla="*/ 2 h 581"/>
                <a:gd name="T52" fmla="*/ 2 w 1602"/>
                <a:gd name="T53" fmla="*/ 2 h 581"/>
                <a:gd name="T54" fmla="*/ 2 w 1602"/>
                <a:gd name="T55" fmla="*/ 2 h 581"/>
                <a:gd name="T56" fmla="*/ 2 w 1602"/>
                <a:gd name="T57" fmla="*/ 2 h 581"/>
                <a:gd name="T58" fmla="*/ 2 w 1602"/>
                <a:gd name="T59" fmla="*/ 2 h 581"/>
                <a:gd name="T60" fmla="*/ 2 w 1602"/>
                <a:gd name="T61" fmla="*/ 2 h 581"/>
                <a:gd name="T62" fmla="*/ 2 w 1602"/>
                <a:gd name="T63" fmla="*/ 2 h 581"/>
                <a:gd name="T64" fmla="*/ 1 w 1602"/>
                <a:gd name="T65" fmla="*/ 2 h 581"/>
                <a:gd name="T66" fmla="*/ 1 w 1602"/>
                <a:gd name="T67" fmla="*/ 2 h 581"/>
                <a:gd name="T68" fmla="*/ 1 w 1602"/>
                <a:gd name="T69" fmla="*/ 2 h 581"/>
                <a:gd name="T70" fmla="*/ 1 w 1602"/>
                <a:gd name="T71" fmla="*/ 2 h 581"/>
                <a:gd name="T72" fmla="*/ 1 w 1602"/>
                <a:gd name="T73" fmla="*/ 2 h 581"/>
                <a:gd name="T74" fmla="*/ 1 w 1602"/>
                <a:gd name="T75" fmla="*/ 2 h 581"/>
                <a:gd name="T76" fmla="*/ 1 w 1602"/>
                <a:gd name="T77" fmla="*/ 1 h 581"/>
                <a:gd name="T78" fmla="*/ 1 w 1602"/>
                <a:gd name="T79" fmla="*/ 1 h 581"/>
                <a:gd name="T80" fmla="*/ 1 w 1602"/>
                <a:gd name="T81" fmla="*/ 0 h 581"/>
                <a:gd name="T82" fmla="*/ 1 w 1602"/>
                <a:gd name="T83" fmla="*/ 0 h 581"/>
                <a:gd name="T84" fmla="*/ 0 w 1602"/>
                <a:gd name="T85" fmla="*/ 1 h 5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2"/>
                <a:gd name="T130" fmla="*/ 0 h 581"/>
                <a:gd name="T131" fmla="*/ 1602 w 1602"/>
                <a:gd name="T132" fmla="*/ 581 h 5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2" h="581">
                  <a:moveTo>
                    <a:pt x="0" y="275"/>
                  </a:moveTo>
                  <a:lnTo>
                    <a:pt x="2" y="303"/>
                  </a:lnTo>
                  <a:lnTo>
                    <a:pt x="5" y="333"/>
                  </a:lnTo>
                  <a:lnTo>
                    <a:pt x="13" y="369"/>
                  </a:lnTo>
                  <a:lnTo>
                    <a:pt x="20" y="389"/>
                  </a:lnTo>
                  <a:lnTo>
                    <a:pt x="28" y="410"/>
                  </a:lnTo>
                  <a:lnTo>
                    <a:pt x="38" y="431"/>
                  </a:lnTo>
                  <a:lnTo>
                    <a:pt x="51" y="451"/>
                  </a:lnTo>
                  <a:lnTo>
                    <a:pt x="67" y="470"/>
                  </a:lnTo>
                  <a:lnTo>
                    <a:pt x="84" y="490"/>
                  </a:lnTo>
                  <a:lnTo>
                    <a:pt x="106" y="506"/>
                  </a:lnTo>
                  <a:lnTo>
                    <a:pt x="112" y="510"/>
                  </a:lnTo>
                  <a:lnTo>
                    <a:pt x="118" y="514"/>
                  </a:lnTo>
                  <a:lnTo>
                    <a:pt x="130" y="521"/>
                  </a:lnTo>
                  <a:lnTo>
                    <a:pt x="144" y="528"/>
                  </a:lnTo>
                  <a:lnTo>
                    <a:pt x="157" y="537"/>
                  </a:lnTo>
                  <a:lnTo>
                    <a:pt x="170" y="542"/>
                  </a:lnTo>
                  <a:lnTo>
                    <a:pt x="182" y="546"/>
                  </a:lnTo>
                  <a:lnTo>
                    <a:pt x="195" y="552"/>
                  </a:lnTo>
                  <a:lnTo>
                    <a:pt x="206" y="557"/>
                  </a:lnTo>
                  <a:lnTo>
                    <a:pt x="218" y="560"/>
                  </a:lnTo>
                  <a:lnTo>
                    <a:pt x="231" y="565"/>
                  </a:lnTo>
                  <a:lnTo>
                    <a:pt x="253" y="571"/>
                  </a:lnTo>
                  <a:lnTo>
                    <a:pt x="275" y="575"/>
                  </a:lnTo>
                  <a:lnTo>
                    <a:pt x="317" y="581"/>
                  </a:lnTo>
                  <a:lnTo>
                    <a:pt x="355" y="581"/>
                  </a:lnTo>
                  <a:lnTo>
                    <a:pt x="392" y="575"/>
                  </a:lnTo>
                  <a:lnTo>
                    <a:pt x="423" y="567"/>
                  </a:lnTo>
                  <a:lnTo>
                    <a:pt x="440" y="561"/>
                  </a:lnTo>
                  <a:lnTo>
                    <a:pt x="454" y="554"/>
                  </a:lnTo>
                  <a:lnTo>
                    <a:pt x="468" y="548"/>
                  </a:lnTo>
                  <a:lnTo>
                    <a:pt x="481" y="539"/>
                  </a:lnTo>
                  <a:lnTo>
                    <a:pt x="495" y="530"/>
                  </a:lnTo>
                  <a:lnTo>
                    <a:pt x="502" y="526"/>
                  </a:lnTo>
                  <a:lnTo>
                    <a:pt x="507" y="521"/>
                  </a:lnTo>
                  <a:lnTo>
                    <a:pt x="531" y="502"/>
                  </a:lnTo>
                  <a:lnTo>
                    <a:pt x="552" y="483"/>
                  </a:lnTo>
                  <a:lnTo>
                    <a:pt x="568" y="465"/>
                  </a:lnTo>
                  <a:lnTo>
                    <a:pt x="581" y="451"/>
                  </a:lnTo>
                  <a:lnTo>
                    <a:pt x="592" y="437"/>
                  </a:lnTo>
                  <a:lnTo>
                    <a:pt x="1180" y="307"/>
                  </a:lnTo>
                  <a:lnTo>
                    <a:pt x="1602" y="279"/>
                  </a:lnTo>
                  <a:lnTo>
                    <a:pt x="1595" y="192"/>
                  </a:lnTo>
                  <a:lnTo>
                    <a:pt x="612" y="294"/>
                  </a:lnTo>
                  <a:lnTo>
                    <a:pt x="619" y="165"/>
                  </a:lnTo>
                  <a:lnTo>
                    <a:pt x="579" y="91"/>
                  </a:lnTo>
                  <a:lnTo>
                    <a:pt x="579" y="224"/>
                  </a:lnTo>
                  <a:lnTo>
                    <a:pt x="575" y="281"/>
                  </a:lnTo>
                  <a:lnTo>
                    <a:pt x="567" y="336"/>
                  </a:lnTo>
                  <a:lnTo>
                    <a:pt x="561" y="360"/>
                  </a:lnTo>
                  <a:lnTo>
                    <a:pt x="554" y="385"/>
                  </a:lnTo>
                  <a:lnTo>
                    <a:pt x="545" y="406"/>
                  </a:lnTo>
                  <a:lnTo>
                    <a:pt x="534" y="424"/>
                  </a:lnTo>
                  <a:lnTo>
                    <a:pt x="521" y="440"/>
                  </a:lnTo>
                  <a:lnTo>
                    <a:pt x="509" y="454"/>
                  </a:lnTo>
                  <a:lnTo>
                    <a:pt x="495" y="468"/>
                  </a:lnTo>
                  <a:lnTo>
                    <a:pt x="481" y="479"/>
                  </a:lnTo>
                  <a:lnTo>
                    <a:pt x="473" y="483"/>
                  </a:lnTo>
                  <a:lnTo>
                    <a:pt x="466" y="488"/>
                  </a:lnTo>
                  <a:lnTo>
                    <a:pt x="458" y="492"/>
                  </a:lnTo>
                  <a:lnTo>
                    <a:pt x="450" y="497"/>
                  </a:lnTo>
                  <a:lnTo>
                    <a:pt x="434" y="505"/>
                  </a:lnTo>
                  <a:lnTo>
                    <a:pt x="418" y="510"/>
                  </a:lnTo>
                  <a:lnTo>
                    <a:pt x="401" y="513"/>
                  </a:lnTo>
                  <a:lnTo>
                    <a:pt x="386" y="516"/>
                  </a:lnTo>
                  <a:lnTo>
                    <a:pt x="353" y="517"/>
                  </a:lnTo>
                  <a:lnTo>
                    <a:pt x="321" y="512"/>
                  </a:lnTo>
                  <a:lnTo>
                    <a:pt x="293" y="499"/>
                  </a:lnTo>
                  <a:lnTo>
                    <a:pt x="277" y="494"/>
                  </a:lnTo>
                  <a:lnTo>
                    <a:pt x="265" y="487"/>
                  </a:lnTo>
                  <a:lnTo>
                    <a:pt x="251" y="483"/>
                  </a:lnTo>
                  <a:lnTo>
                    <a:pt x="242" y="477"/>
                  </a:lnTo>
                  <a:lnTo>
                    <a:pt x="221" y="468"/>
                  </a:lnTo>
                  <a:lnTo>
                    <a:pt x="204" y="459"/>
                  </a:lnTo>
                  <a:lnTo>
                    <a:pt x="178" y="429"/>
                  </a:lnTo>
                  <a:lnTo>
                    <a:pt x="157" y="376"/>
                  </a:lnTo>
                  <a:lnTo>
                    <a:pt x="149" y="340"/>
                  </a:lnTo>
                  <a:lnTo>
                    <a:pt x="142" y="303"/>
                  </a:lnTo>
                  <a:lnTo>
                    <a:pt x="133" y="231"/>
                  </a:lnTo>
                  <a:lnTo>
                    <a:pt x="130" y="169"/>
                  </a:lnTo>
                  <a:lnTo>
                    <a:pt x="137" y="121"/>
                  </a:lnTo>
                  <a:lnTo>
                    <a:pt x="149" y="80"/>
                  </a:lnTo>
                  <a:lnTo>
                    <a:pt x="160" y="41"/>
                  </a:lnTo>
                  <a:lnTo>
                    <a:pt x="171" y="0"/>
                  </a:lnTo>
                  <a:lnTo>
                    <a:pt x="69" y="117"/>
                  </a:lnTo>
                  <a:lnTo>
                    <a:pt x="0" y="27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4" name="Freeform 55"/>
            <p:cNvSpPr>
              <a:spLocks/>
            </p:cNvSpPr>
            <p:nvPr/>
          </p:nvSpPr>
          <p:spPr bwMode="auto">
            <a:xfrm>
              <a:off x="4097" y="2630"/>
              <a:ext cx="83" cy="113"/>
            </a:xfrm>
            <a:custGeom>
              <a:avLst/>
              <a:gdLst>
                <a:gd name="T0" fmla="*/ 0 w 249"/>
                <a:gd name="T1" fmla="*/ 1 h 337"/>
                <a:gd name="T2" fmla="*/ 0 w 249"/>
                <a:gd name="T3" fmla="*/ 0 h 337"/>
                <a:gd name="T4" fmla="*/ 0 w 249"/>
                <a:gd name="T5" fmla="*/ 0 h 337"/>
                <a:gd name="T6" fmla="*/ 1 w 249"/>
                <a:gd name="T7" fmla="*/ 0 h 337"/>
                <a:gd name="T8" fmla="*/ 1 w 249"/>
                <a:gd name="T9" fmla="*/ 0 h 337"/>
                <a:gd name="T10" fmla="*/ 1 w 249"/>
                <a:gd name="T11" fmla="*/ 1 h 337"/>
                <a:gd name="T12" fmla="*/ 1 w 249"/>
                <a:gd name="T13" fmla="*/ 1 h 337"/>
                <a:gd name="T14" fmla="*/ 1 w 249"/>
                <a:gd name="T15" fmla="*/ 1 h 337"/>
                <a:gd name="T16" fmla="*/ 1 w 249"/>
                <a:gd name="T17" fmla="*/ 1 h 337"/>
                <a:gd name="T18" fmla="*/ 0 w 249"/>
                <a:gd name="T19" fmla="*/ 1 h 337"/>
                <a:gd name="T20" fmla="*/ 0 w 249"/>
                <a:gd name="T21" fmla="*/ 1 h 337"/>
                <a:gd name="T22" fmla="*/ 0 w 249"/>
                <a:gd name="T23" fmla="*/ 1 h 337"/>
                <a:gd name="T24" fmla="*/ 0 w 249"/>
                <a:gd name="T25" fmla="*/ 1 h 337"/>
                <a:gd name="T26" fmla="*/ 0 w 249"/>
                <a:gd name="T27" fmla="*/ 1 h 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337"/>
                <a:gd name="T44" fmla="*/ 249 w 249"/>
                <a:gd name="T45" fmla="*/ 337 h 3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337">
                  <a:moveTo>
                    <a:pt x="4" y="124"/>
                  </a:moveTo>
                  <a:lnTo>
                    <a:pt x="36" y="40"/>
                  </a:lnTo>
                  <a:lnTo>
                    <a:pt x="100" y="0"/>
                  </a:lnTo>
                  <a:lnTo>
                    <a:pt x="183" y="1"/>
                  </a:lnTo>
                  <a:lnTo>
                    <a:pt x="233" y="59"/>
                  </a:lnTo>
                  <a:lnTo>
                    <a:pt x="249" y="135"/>
                  </a:lnTo>
                  <a:lnTo>
                    <a:pt x="238" y="234"/>
                  </a:lnTo>
                  <a:lnTo>
                    <a:pt x="188" y="305"/>
                  </a:lnTo>
                  <a:lnTo>
                    <a:pt x="126" y="337"/>
                  </a:lnTo>
                  <a:lnTo>
                    <a:pt x="62" y="318"/>
                  </a:lnTo>
                  <a:lnTo>
                    <a:pt x="19" y="264"/>
                  </a:lnTo>
                  <a:lnTo>
                    <a:pt x="0" y="180"/>
                  </a:lnTo>
                  <a:lnTo>
                    <a:pt x="4" y="1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5" name="Freeform 56"/>
            <p:cNvSpPr>
              <a:spLocks/>
            </p:cNvSpPr>
            <p:nvPr/>
          </p:nvSpPr>
          <p:spPr bwMode="auto">
            <a:xfrm>
              <a:off x="3648" y="2728"/>
              <a:ext cx="443" cy="100"/>
            </a:xfrm>
            <a:custGeom>
              <a:avLst/>
              <a:gdLst>
                <a:gd name="T0" fmla="*/ 5 w 1330"/>
                <a:gd name="T1" fmla="*/ 0 h 299"/>
                <a:gd name="T2" fmla="*/ 2 w 1330"/>
                <a:gd name="T3" fmla="*/ 0 h 299"/>
                <a:gd name="T4" fmla="*/ 0 w 1330"/>
                <a:gd name="T5" fmla="*/ 1 h 299"/>
                <a:gd name="T6" fmla="*/ 2 w 1330"/>
                <a:gd name="T7" fmla="*/ 1 h 299"/>
                <a:gd name="T8" fmla="*/ 1 w 1330"/>
                <a:gd name="T9" fmla="*/ 1 h 299"/>
                <a:gd name="T10" fmla="*/ 3 w 1330"/>
                <a:gd name="T11" fmla="*/ 1 h 299"/>
                <a:gd name="T12" fmla="*/ 2 w 1330"/>
                <a:gd name="T13" fmla="*/ 1 h 299"/>
                <a:gd name="T14" fmla="*/ 4 w 1330"/>
                <a:gd name="T15" fmla="*/ 1 h 299"/>
                <a:gd name="T16" fmla="*/ 3 w 1330"/>
                <a:gd name="T17" fmla="*/ 1 h 299"/>
                <a:gd name="T18" fmla="*/ 5 w 1330"/>
                <a:gd name="T19" fmla="*/ 1 h 299"/>
                <a:gd name="T20" fmla="*/ 5 w 1330"/>
                <a:gd name="T21" fmla="*/ 0 h 299"/>
                <a:gd name="T22" fmla="*/ 5 w 1330"/>
                <a:gd name="T23" fmla="*/ 0 h 2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0"/>
                <a:gd name="T37" fmla="*/ 0 h 299"/>
                <a:gd name="T38" fmla="*/ 1330 w 1330"/>
                <a:gd name="T39" fmla="*/ 299 h 2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0" h="299">
                  <a:moveTo>
                    <a:pt x="1141" y="0"/>
                  </a:moveTo>
                  <a:lnTo>
                    <a:pt x="606" y="49"/>
                  </a:lnTo>
                  <a:lnTo>
                    <a:pt x="0" y="193"/>
                  </a:lnTo>
                  <a:lnTo>
                    <a:pt x="433" y="155"/>
                  </a:lnTo>
                  <a:lnTo>
                    <a:pt x="134" y="270"/>
                  </a:lnTo>
                  <a:lnTo>
                    <a:pt x="718" y="175"/>
                  </a:lnTo>
                  <a:lnTo>
                    <a:pt x="444" y="299"/>
                  </a:lnTo>
                  <a:lnTo>
                    <a:pt x="945" y="199"/>
                  </a:lnTo>
                  <a:lnTo>
                    <a:pt x="810" y="278"/>
                  </a:lnTo>
                  <a:lnTo>
                    <a:pt x="1330" y="160"/>
                  </a:lnTo>
                  <a:lnTo>
                    <a:pt x="114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8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 of Queues</a:t>
            </a:r>
          </a:p>
        </p:txBody>
      </p:sp>
      <p:sp>
        <p:nvSpPr>
          <p:cNvPr id="604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Direct applications</a:t>
            </a:r>
          </a:p>
          <a:p>
            <a:pPr lvl="1" eaLnBrk="1" hangingPunct="1"/>
            <a:r>
              <a:rPr lang="en-US" altLang="en-US" smtClean="0"/>
              <a:t>Waiting lines</a:t>
            </a:r>
          </a:p>
          <a:p>
            <a:pPr lvl="1" eaLnBrk="1" hangingPunct="1"/>
            <a:r>
              <a:rPr lang="en-US" altLang="en-US" smtClean="0"/>
              <a:t>Access to shared resources (e.g., printer)</a:t>
            </a:r>
          </a:p>
          <a:p>
            <a:pPr lvl="1" eaLnBrk="1" hangingPunct="1"/>
            <a:r>
              <a:rPr lang="en-US" altLang="en-US" smtClean="0"/>
              <a:t>Multiprogramming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Indirect applications</a:t>
            </a:r>
          </a:p>
          <a:p>
            <a:pPr lvl="1" eaLnBrk="1" hangingPunct="1"/>
            <a:r>
              <a:rPr lang="en-US" altLang="en-US" smtClean="0"/>
              <a:t>Auxiliary data structure for algorithms</a:t>
            </a:r>
          </a:p>
          <a:p>
            <a:pPr lvl="1" eaLnBrk="1" hangingPunct="1"/>
            <a:r>
              <a:rPr lang="en-US" altLang="en-US" smtClean="0"/>
              <a:t>Component of other data structures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608583"/>
              </p:ext>
            </p:extLst>
          </p:nvPr>
        </p:nvGraphicFramePr>
        <p:xfrm>
          <a:off x="6688872" y="2249486"/>
          <a:ext cx="3737517" cy="338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Clip" r:id="rId3" imgW="3821760" imgH="3468960" progId="MS_ClipArt_Gallery.2">
                  <p:embed/>
                </p:oleObj>
              </mc:Choice>
              <mc:Fallback>
                <p:oleObj name="Clip" r:id="rId3" imgW="382176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872" y="2249486"/>
                        <a:ext cx="3737517" cy="3389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3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Queue ADT </a:t>
            </a:r>
            <a:endParaRPr lang="en-US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000" dirty="0" smtClean="0"/>
                  <a:t>The </a:t>
                </a:r>
                <a:r>
                  <a:rPr lang="en-US" altLang="en-US" sz="2000" dirty="0">
                    <a:solidFill>
                      <a:schemeClr val="accent1"/>
                    </a:solidFill>
                  </a:rPr>
                  <a:t>Queue</a:t>
                </a:r>
                <a:r>
                  <a:rPr lang="en-US" altLang="en-US" sz="2000" dirty="0"/>
                  <a:t> ADT stores arbitrary objects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000" dirty="0"/>
                  <a:t>Insertions and deletions follow the </a:t>
                </a:r>
                <a:r>
                  <a:rPr lang="en-US" altLang="en-US" sz="2000" dirty="0">
                    <a:solidFill>
                      <a:schemeClr val="accent1"/>
                    </a:solidFill>
                  </a:rPr>
                  <a:t>first-in first-out (FIFO)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000" dirty="0"/>
                  <a:t>scheme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000" dirty="0"/>
                  <a:t>Insertions are at the rear of the queue and removals are at the front of the queue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000" dirty="0"/>
                  <a:t>Main queue operations: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 err="1" smtClean="0">
                    <a:solidFill>
                      <a:schemeClr val="accent1"/>
                    </a:solidFill>
                  </a:rPr>
                  <a:t>enqueue</a:t>
                </a:r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(e)</a:t>
                </a:r>
                <a:r>
                  <a:rPr lang="en-US" altLang="en-US" sz="1800" dirty="0" smtClean="0"/>
                  <a:t>: </a:t>
                </a:r>
                <a:r>
                  <a:rPr lang="en-US" altLang="en-US" sz="1800" dirty="0"/>
                  <a:t>inserts element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at the end of the queue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 err="1">
                    <a:solidFill>
                      <a:schemeClr val="accent1"/>
                    </a:solidFill>
                  </a:rPr>
                  <a:t>dequeue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()</a:t>
                </a:r>
                <a:r>
                  <a:rPr lang="en-US" altLang="en-US" sz="1800" dirty="0"/>
                  <a:t>: removes and returns the element at the front of the queue</a:t>
                </a:r>
              </a:p>
            </p:txBody>
          </p:sp>
        </mc:Choice>
        <mc:Fallback xmlns="">
          <p:sp>
            <p:nvSpPr>
              <p:cNvPr id="5734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4"/>
                <a:stretch>
                  <a:fillRect l="-1750" t="-4131" r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5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Auxiliary queue operations: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1"/>
                </a:solidFill>
              </a:rPr>
              <a:t>front()</a:t>
            </a:r>
            <a:r>
              <a:rPr lang="en-US" altLang="en-US" dirty="0"/>
              <a:t>: returns the element at the front without removing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1"/>
                </a:solidFill>
              </a:rPr>
              <a:t>size()</a:t>
            </a:r>
            <a:r>
              <a:rPr lang="en-US" altLang="en-US" dirty="0"/>
              <a:t>: returns the number of elements stored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1"/>
                </a:solidFill>
              </a:rPr>
              <a:t>e</a:t>
            </a:r>
            <a:r>
              <a:rPr lang="en-US" altLang="en-US" dirty="0" smtClean="0">
                <a:solidFill>
                  <a:schemeClr val="accent1"/>
                </a:solidFill>
              </a:rPr>
              <a:t>mpty</a:t>
            </a:r>
            <a:r>
              <a:rPr lang="en-US" altLang="en-US" dirty="0">
                <a:solidFill>
                  <a:schemeClr val="accent1"/>
                </a:solidFill>
              </a:rPr>
              <a:t>()</a:t>
            </a:r>
            <a:r>
              <a:rPr lang="en-US" altLang="en-US" dirty="0"/>
              <a:t>: returns a Boolean value indicating whether no elements are stored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Exceptions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Attempting the execution of </a:t>
            </a:r>
            <a:r>
              <a:rPr lang="en-US" altLang="en-US" dirty="0" err="1"/>
              <a:t>dequeue</a:t>
            </a:r>
            <a:r>
              <a:rPr lang="en-US" altLang="en-US" dirty="0"/>
              <a:t> or front on an empty queue throws an </a:t>
            </a:r>
            <a:r>
              <a:rPr lang="en-US" altLang="en-US" dirty="0" err="1">
                <a:solidFill>
                  <a:schemeClr val="accent1"/>
                </a:solidFill>
              </a:rPr>
              <a:t>EmptyQueueException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886016"/>
              </p:ext>
            </p:extLst>
          </p:nvPr>
        </p:nvGraphicFramePr>
        <p:xfrm>
          <a:off x="8247179" y="466120"/>
          <a:ext cx="10731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Clip" r:id="rId5" imgW="1878480" imgH="3468960" progId="MS_ClipArt_Gallery.2">
                  <p:embed/>
                </p:oleObj>
              </mc:Choice>
              <mc:Fallback>
                <p:oleObj name="Clip" r:id="rId5" imgW="187848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7179" y="466120"/>
                        <a:ext cx="10731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0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Queues</a:t>
            </a:r>
          </a:p>
        </p:txBody>
      </p:sp>
      <p:sp>
        <p:nvSpPr>
          <p:cNvPr id="593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/>
              <a:t>Describe the output of the following series of queue operations</a:t>
            </a:r>
          </a:p>
          <a:p>
            <a:pPr lvl="1" eaLnBrk="1" hangingPunct="1"/>
            <a:r>
              <a:rPr lang="en-US" altLang="en-US" smtClean="0"/>
              <a:t>enqueue(8)</a:t>
            </a:r>
          </a:p>
          <a:p>
            <a:pPr lvl="1" eaLnBrk="1" hangingPunct="1"/>
            <a:r>
              <a:rPr lang="en-US" altLang="en-US" smtClean="0"/>
              <a:t>enqueue(3)</a:t>
            </a:r>
          </a:p>
          <a:p>
            <a:pPr lvl="1" eaLnBrk="1" hangingPunct="1"/>
            <a:r>
              <a:rPr lang="en-US" altLang="en-US" smtClean="0"/>
              <a:t>dequeue()</a:t>
            </a:r>
          </a:p>
          <a:p>
            <a:pPr lvl="1" eaLnBrk="1" hangingPunct="1"/>
            <a:r>
              <a:rPr lang="en-US" altLang="en-US" smtClean="0"/>
              <a:t>enqueue(2)</a:t>
            </a:r>
          </a:p>
          <a:p>
            <a:pPr lvl="1" eaLnBrk="1" hangingPunct="1"/>
            <a:r>
              <a:rPr lang="en-US" altLang="en-US" smtClean="0"/>
              <a:t>enqueue(5)</a:t>
            </a:r>
          </a:p>
          <a:p>
            <a:pPr lvl="1" eaLnBrk="1" hangingPunct="1"/>
            <a:r>
              <a:rPr lang="en-US" altLang="en-US" smtClean="0"/>
              <a:t>dequeue()</a:t>
            </a:r>
          </a:p>
          <a:p>
            <a:pPr lvl="1" eaLnBrk="1" hangingPunct="1"/>
            <a:r>
              <a:rPr lang="en-US" altLang="en-US" smtClean="0"/>
              <a:t>dequeue()</a:t>
            </a:r>
          </a:p>
          <a:p>
            <a:pPr lvl="1" eaLnBrk="1" hangingPunct="1"/>
            <a:r>
              <a:rPr lang="en-US" altLang="en-US" smtClean="0"/>
              <a:t>enqueue(9)</a:t>
            </a:r>
          </a:p>
          <a:p>
            <a:pPr lvl="1" eaLnBrk="1" hangingPunct="1"/>
            <a:r>
              <a:rPr lang="en-US" altLang="en-US" smtClean="0"/>
              <a:t>enqueue(1)</a:t>
            </a:r>
          </a:p>
          <a:p>
            <a:pPr lvl="1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19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Array-based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000" dirty="0"/>
                  <a:t>Use an array of size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000" dirty="0"/>
                  <a:t> in a circular fashion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000" dirty="0"/>
                  <a:t>Two variables keep track of the front and rear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1800" dirty="0"/>
                  <a:t> 	index of the front element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1800" dirty="0"/>
                  <a:t>	index immediately past the rear element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000" dirty="0"/>
                  <a:t>Array location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000" dirty="0"/>
                  <a:t> is kept empty</a:t>
                </a:r>
              </a:p>
            </p:txBody>
          </p:sp>
        </mc:Choice>
        <mc:Fallback xmlns="">
          <p:sp>
            <p:nvSpPr>
              <p:cNvPr id="6144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445" name="Group 4"/>
          <p:cNvGrpSpPr>
            <a:grpSpLocks/>
          </p:cNvGrpSpPr>
          <p:nvPr/>
        </p:nvGrpSpPr>
        <p:grpSpPr bwMode="auto">
          <a:xfrm>
            <a:off x="4787590" y="4368064"/>
            <a:ext cx="5638800" cy="696913"/>
            <a:chOff x="960" y="2597"/>
            <a:chExt cx="3552" cy="439"/>
          </a:xfrm>
        </p:grpSpPr>
        <p:sp>
          <p:nvSpPr>
            <p:cNvPr id="61472" name="Rectangle 5"/>
            <p:cNvSpPr>
              <a:spLocks noChangeArrowheads="1"/>
            </p:cNvSpPr>
            <p:nvPr/>
          </p:nvSpPr>
          <p:spPr bwMode="auto">
            <a:xfrm>
              <a:off x="960" y="2597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1473" name="Rectangle 6"/>
            <p:cNvSpPr>
              <a:spLocks noChangeArrowheads="1"/>
            </p:cNvSpPr>
            <p:nvPr/>
          </p:nvSpPr>
          <p:spPr bwMode="auto">
            <a:xfrm>
              <a:off x="1296" y="284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1474" name="Rectangle 7"/>
            <p:cNvSpPr>
              <a:spLocks noChangeArrowheads="1"/>
            </p:cNvSpPr>
            <p:nvPr/>
          </p:nvSpPr>
          <p:spPr bwMode="auto">
            <a:xfrm>
              <a:off x="1488" y="284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475" name="Rectangle 8"/>
            <p:cNvSpPr>
              <a:spLocks noChangeArrowheads="1"/>
            </p:cNvSpPr>
            <p:nvPr/>
          </p:nvSpPr>
          <p:spPr bwMode="auto">
            <a:xfrm>
              <a:off x="1680" y="284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476" name="Rectangle 9"/>
            <p:cNvSpPr>
              <a:spLocks noChangeArrowheads="1"/>
            </p:cNvSpPr>
            <p:nvPr/>
          </p:nvSpPr>
          <p:spPr bwMode="auto">
            <a:xfrm>
              <a:off x="3936" y="2842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1477" name="Rectangle 10"/>
            <p:cNvSpPr>
              <a:spLocks noChangeArrowheads="1"/>
            </p:cNvSpPr>
            <p:nvPr/>
          </p:nvSpPr>
          <p:spPr bwMode="auto">
            <a:xfrm>
              <a:off x="2016" y="2842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1478" name="Rectangle 11"/>
            <p:cNvSpPr>
              <a:spLocks noChangeArrowheads="1"/>
            </p:cNvSpPr>
            <p:nvPr/>
          </p:nvSpPr>
          <p:spPr bwMode="auto">
            <a:xfrm>
              <a:off x="124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1479" name="Rectangle 12"/>
            <p:cNvSpPr>
              <a:spLocks noChangeArrowheads="1"/>
            </p:cNvSpPr>
            <p:nvPr/>
          </p:nvSpPr>
          <p:spPr bwMode="auto">
            <a:xfrm>
              <a:off x="144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0" name="Rectangle 13"/>
            <p:cNvSpPr>
              <a:spLocks noChangeArrowheads="1"/>
            </p:cNvSpPr>
            <p:nvPr/>
          </p:nvSpPr>
          <p:spPr bwMode="auto">
            <a:xfrm>
              <a:off x="1632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1" name="Rectangle 14"/>
            <p:cNvSpPr>
              <a:spLocks noChangeArrowheads="1"/>
            </p:cNvSpPr>
            <p:nvPr/>
          </p:nvSpPr>
          <p:spPr bwMode="auto">
            <a:xfrm>
              <a:off x="1824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2" name="Rectangle 15"/>
            <p:cNvSpPr>
              <a:spLocks noChangeArrowheads="1"/>
            </p:cNvSpPr>
            <p:nvPr/>
          </p:nvSpPr>
          <p:spPr bwMode="auto">
            <a:xfrm>
              <a:off x="2016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1483" name="Rectangle 16"/>
            <p:cNvSpPr>
              <a:spLocks noChangeArrowheads="1"/>
            </p:cNvSpPr>
            <p:nvPr/>
          </p:nvSpPr>
          <p:spPr bwMode="auto">
            <a:xfrm>
              <a:off x="2208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1484" name="Rectangle 17"/>
            <p:cNvSpPr>
              <a:spLocks noChangeArrowheads="1"/>
            </p:cNvSpPr>
            <p:nvPr/>
          </p:nvSpPr>
          <p:spPr bwMode="auto">
            <a:xfrm>
              <a:off x="2400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1485" name="Rectangle 18"/>
            <p:cNvSpPr>
              <a:spLocks noChangeArrowheads="1"/>
            </p:cNvSpPr>
            <p:nvPr/>
          </p:nvSpPr>
          <p:spPr bwMode="auto">
            <a:xfrm>
              <a:off x="2592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1486" name="Rectangle 19"/>
            <p:cNvSpPr>
              <a:spLocks noChangeArrowheads="1"/>
            </p:cNvSpPr>
            <p:nvPr/>
          </p:nvSpPr>
          <p:spPr bwMode="auto">
            <a:xfrm>
              <a:off x="2784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1487" name="Rectangle 20"/>
            <p:cNvSpPr>
              <a:spLocks noChangeArrowheads="1"/>
            </p:cNvSpPr>
            <p:nvPr/>
          </p:nvSpPr>
          <p:spPr bwMode="auto">
            <a:xfrm>
              <a:off x="2976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1488" name="Rectangle 21"/>
            <p:cNvSpPr>
              <a:spLocks noChangeArrowheads="1"/>
            </p:cNvSpPr>
            <p:nvPr/>
          </p:nvSpPr>
          <p:spPr bwMode="auto">
            <a:xfrm>
              <a:off x="3168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1489" name="Rectangle 22"/>
            <p:cNvSpPr>
              <a:spLocks noChangeArrowheads="1"/>
            </p:cNvSpPr>
            <p:nvPr/>
          </p:nvSpPr>
          <p:spPr bwMode="auto">
            <a:xfrm>
              <a:off x="3360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1490" name="Rectangle 23"/>
            <p:cNvSpPr>
              <a:spLocks noChangeArrowheads="1"/>
            </p:cNvSpPr>
            <p:nvPr/>
          </p:nvSpPr>
          <p:spPr bwMode="auto">
            <a:xfrm>
              <a:off x="3552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1491" name="Rectangle 24"/>
            <p:cNvSpPr>
              <a:spLocks noChangeArrowheads="1"/>
            </p:cNvSpPr>
            <p:nvPr/>
          </p:nvSpPr>
          <p:spPr bwMode="auto">
            <a:xfrm>
              <a:off x="3744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1492" name="Rectangle 25"/>
            <p:cNvSpPr>
              <a:spLocks noChangeArrowheads="1"/>
            </p:cNvSpPr>
            <p:nvPr/>
          </p:nvSpPr>
          <p:spPr bwMode="auto">
            <a:xfrm>
              <a:off x="3936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3" name="Rectangle 26"/>
            <p:cNvSpPr>
              <a:spLocks noChangeArrowheads="1"/>
            </p:cNvSpPr>
            <p:nvPr/>
          </p:nvSpPr>
          <p:spPr bwMode="auto">
            <a:xfrm>
              <a:off x="412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4" name="Rectangle 27"/>
            <p:cNvSpPr>
              <a:spLocks noChangeArrowheads="1"/>
            </p:cNvSpPr>
            <p:nvPr/>
          </p:nvSpPr>
          <p:spPr bwMode="auto">
            <a:xfrm>
              <a:off x="432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4039" name="Text Box 28"/>
          <p:cNvSpPr txBox="1">
            <a:spLocks noChangeArrowheads="1"/>
          </p:cNvSpPr>
          <p:nvPr/>
        </p:nvSpPr>
        <p:spPr bwMode="auto">
          <a:xfrm>
            <a:off x="6354075" y="3910860"/>
            <a:ext cx="25074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normal configuration</a:t>
            </a:r>
          </a:p>
        </p:txBody>
      </p:sp>
      <p:grpSp>
        <p:nvGrpSpPr>
          <p:cNvPr id="61447" name="Group 29"/>
          <p:cNvGrpSpPr>
            <a:grpSpLocks/>
          </p:cNvGrpSpPr>
          <p:nvPr/>
        </p:nvGrpSpPr>
        <p:grpSpPr bwMode="auto">
          <a:xfrm>
            <a:off x="4787590" y="5815865"/>
            <a:ext cx="5638800" cy="696913"/>
            <a:chOff x="960" y="3360"/>
            <a:chExt cx="3552" cy="439"/>
          </a:xfrm>
        </p:grpSpPr>
        <p:sp>
          <p:nvSpPr>
            <p:cNvPr id="61449" name="Rectangle 30"/>
            <p:cNvSpPr>
              <a:spLocks noChangeArrowheads="1"/>
            </p:cNvSpPr>
            <p:nvPr/>
          </p:nvSpPr>
          <p:spPr bwMode="auto">
            <a:xfrm>
              <a:off x="960" y="3360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1450" name="Rectangle 31"/>
            <p:cNvSpPr>
              <a:spLocks noChangeArrowheads="1"/>
            </p:cNvSpPr>
            <p:nvPr/>
          </p:nvSpPr>
          <p:spPr bwMode="auto">
            <a:xfrm>
              <a:off x="1296" y="360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1451" name="Rectangle 32"/>
            <p:cNvSpPr>
              <a:spLocks noChangeArrowheads="1"/>
            </p:cNvSpPr>
            <p:nvPr/>
          </p:nvSpPr>
          <p:spPr bwMode="auto">
            <a:xfrm>
              <a:off x="1488" y="360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1452" name="Rectangle 33"/>
            <p:cNvSpPr>
              <a:spLocks noChangeArrowheads="1"/>
            </p:cNvSpPr>
            <p:nvPr/>
          </p:nvSpPr>
          <p:spPr bwMode="auto">
            <a:xfrm>
              <a:off x="1680" y="360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1453" name="Rectangle 34"/>
            <p:cNvSpPr>
              <a:spLocks noChangeArrowheads="1"/>
            </p:cNvSpPr>
            <p:nvPr/>
          </p:nvSpPr>
          <p:spPr bwMode="auto">
            <a:xfrm>
              <a:off x="3360" y="3605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61454" name="Rectangle 35"/>
            <p:cNvSpPr>
              <a:spLocks noChangeArrowheads="1"/>
            </p:cNvSpPr>
            <p:nvPr/>
          </p:nvSpPr>
          <p:spPr bwMode="auto">
            <a:xfrm>
              <a:off x="2016" y="3605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61455" name="Rectangle 36"/>
            <p:cNvSpPr>
              <a:spLocks noChangeArrowheads="1"/>
            </p:cNvSpPr>
            <p:nvPr/>
          </p:nvSpPr>
          <p:spPr bwMode="auto">
            <a:xfrm>
              <a:off x="1248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1456" name="Rectangle 37"/>
            <p:cNvSpPr>
              <a:spLocks noChangeArrowheads="1"/>
            </p:cNvSpPr>
            <p:nvPr/>
          </p:nvSpPr>
          <p:spPr bwMode="auto">
            <a:xfrm>
              <a:off x="1440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57" name="Rectangle 38"/>
            <p:cNvSpPr>
              <a:spLocks noChangeArrowheads="1"/>
            </p:cNvSpPr>
            <p:nvPr/>
          </p:nvSpPr>
          <p:spPr bwMode="auto">
            <a:xfrm>
              <a:off x="1632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58" name="Rectangle 39"/>
            <p:cNvSpPr>
              <a:spLocks noChangeArrowheads="1"/>
            </p:cNvSpPr>
            <p:nvPr/>
          </p:nvSpPr>
          <p:spPr bwMode="auto">
            <a:xfrm>
              <a:off x="1824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59" name="Rectangle 40"/>
            <p:cNvSpPr>
              <a:spLocks noChangeArrowheads="1"/>
            </p:cNvSpPr>
            <p:nvPr/>
          </p:nvSpPr>
          <p:spPr bwMode="auto">
            <a:xfrm>
              <a:off x="201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0" name="Rectangle 41"/>
            <p:cNvSpPr>
              <a:spLocks noChangeArrowheads="1"/>
            </p:cNvSpPr>
            <p:nvPr/>
          </p:nvSpPr>
          <p:spPr bwMode="auto">
            <a:xfrm>
              <a:off x="220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1" name="Rectangle 42"/>
            <p:cNvSpPr>
              <a:spLocks noChangeArrowheads="1"/>
            </p:cNvSpPr>
            <p:nvPr/>
          </p:nvSpPr>
          <p:spPr bwMode="auto">
            <a:xfrm>
              <a:off x="2400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2" name="Rectangle 43"/>
            <p:cNvSpPr>
              <a:spLocks noChangeArrowheads="1"/>
            </p:cNvSpPr>
            <p:nvPr/>
          </p:nvSpPr>
          <p:spPr bwMode="auto">
            <a:xfrm>
              <a:off x="2592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3" name="Rectangle 44"/>
            <p:cNvSpPr>
              <a:spLocks noChangeArrowheads="1"/>
            </p:cNvSpPr>
            <p:nvPr/>
          </p:nvSpPr>
          <p:spPr bwMode="auto">
            <a:xfrm>
              <a:off x="2784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4" name="Rectangle 45"/>
            <p:cNvSpPr>
              <a:spLocks noChangeArrowheads="1"/>
            </p:cNvSpPr>
            <p:nvPr/>
          </p:nvSpPr>
          <p:spPr bwMode="auto">
            <a:xfrm>
              <a:off x="297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5" name="Rectangle 46"/>
            <p:cNvSpPr>
              <a:spLocks noChangeArrowheads="1"/>
            </p:cNvSpPr>
            <p:nvPr/>
          </p:nvSpPr>
          <p:spPr bwMode="auto">
            <a:xfrm>
              <a:off x="316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6" name="Rectangle 47"/>
            <p:cNvSpPr>
              <a:spLocks noChangeArrowheads="1"/>
            </p:cNvSpPr>
            <p:nvPr/>
          </p:nvSpPr>
          <p:spPr bwMode="auto">
            <a:xfrm>
              <a:off x="3360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7" name="Rectangle 48"/>
            <p:cNvSpPr>
              <a:spLocks noChangeArrowheads="1"/>
            </p:cNvSpPr>
            <p:nvPr/>
          </p:nvSpPr>
          <p:spPr bwMode="auto">
            <a:xfrm>
              <a:off x="3552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8" name="Rectangle 49"/>
            <p:cNvSpPr>
              <a:spLocks noChangeArrowheads="1"/>
            </p:cNvSpPr>
            <p:nvPr/>
          </p:nvSpPr>
          <p:spPr bwMode="auto">
            <a:xfrm>
              <a:off x="3744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9" name="Rectangle 50"/>
            <p:cNvSpPr>
              <a:spLocks noChangeArrowheads="1"/>
            </p:cNvSpPr>
            <p:nvPr/>
          </p:nvSpPr>
          <p:spPr bwMode="auto">
            <a:xfrm>
              <a:off x="3936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70" name="Rectangle 51"/>
            <p:cNvSpPr>
              <a:spLocks noChangeArrowheads="1"/>
            </p:cNvSpPr>
            <p:nvPr/>
          </p:nvSpPr>
          <p:spPr bwMode="auto">
            <a:xfrm>
              <a:off x="4128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71" name="Rectangle 52"/>
            <p:cNvSpPr>
              <a:spLocks noChangeArrowheads="1"/>
            </p:cNvSpPr>
            <p:nvPr/>
          </p:nvSpPr>
          <p:spPr bwMode="auto">
            <a:xfrm>
              <a:off x="4320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448" name="Text Box 53"/>
          <p:cNvSpPr txBox="1">
            <a:spLocks noChangeArrowheads="1"/>
          </p:cNvSpPr>
          <p:nvPr/>
        </p:nvSpPr>
        <p:spPr bwMode="auto">
          <a:xfrm>
            <a:off x="5812261" y="5358660"/>
            <a:ext cx="3591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wrapped-around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152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Queue Operations</a:t>
            </a:r>
          </a:p>
        </p:txBody>
      </p:sp>
      <p:sp>
        <p:nvSpPr>
          <p:cNvPr id="624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800"/>
              <a:t>We use the modulo operator (remainder of division)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u="sng" dirty="0" smtClean="0"/>
                  <a:t>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u="sng" dirty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pt-BR" i="1" u="sng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pt-BR" u="sng" dirty="0"/>
              </a:p>
              <a:p>
                <a:pPr marL="0" indent="0">
                  <a:buNone/>
                </a:pPr>
                <a:r>
                  <a:rPr lang="pt-BR" b="1" dirty="0" smtClean="0"/>
                  <a:t>return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pt-BR" dirty="0"/>
              </a:p>
              <a:p>
                <a:pPr marL="0" indent="0">
                  <a:buNone/>
                </a:pPr>
                <a:r>
                  <a:rPr lang="pt-BR" u="sng" dirty="0"/>
                  <a:t>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u="sng" dirty="0" smtClean="0">
                        <a:latin typeface="Cambria Math" panose="02040503050406030204" pitchFamily="18" charset="0"/>
                      </a:rPr>
                      <m:t>isEmpty</m:t>
                    </m:r>
                    <m:r>
                      <a:rPr lang="pt-BR" i="1" u="sng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pt-BR" u="sng" dirty="0"/>
              </a:p>
              <a:p>
                <a:pPr marL="0" indent="0">
                  <a:buNone/>
                </a:pPr>
                <a:r>
                  <a:rPr lang="pt-BR" b="1" dirty="0" smtClean="0"/>
                  <a:t>return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003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4"/>
          <p:cNvGrpSpPr>
            <a:grpSpLocks/>
          </p:cNvGrpSpPr>
          <p:nvPr/>
        </p:nvGrpSpPr>
        <p:grpSpPr bwMode="auto">
          <a:xfrm>
            <a:off x="4787590" y="5148636"/>
            <a:ext cx="5638800" cy="696913"/>
            <a:chOff x="960" y="2597"/>
            <a:chExt cx="3552" cy="439"/>
          </a:xfrm>
        </p:grpSpPr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960" y="2597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296" y="284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488" y="284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1680" y="284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3936" y="2842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2016" y="2842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124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144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1632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1824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2016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2208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2400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2592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784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1" name="Rectangle 20"/>
            <p:cNvSpPr>
              <a:spLocks noChangeArrowheads="1"/>
            </p:cNvSpPr>
            <p:nvPr/>
          </p:nvSpPr>
          <p:spPr bwMode="auto">
            <a:xfrm>
              <a:off x="2976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2" name="Rectangle 21"/>
            <p:cNvSpPr>
              <a:spLocks noChangeArrowheads="1"/>
            </p:cNvSpPr>
            <p:nvPr/>
          </p:nvSpPr>
          <p:spPr bwMode="auto">
            <a:xfrm>
              <a:off x="3168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3" name="Rectangle 22"/>
            <p:cNvSpPr>
              <a:spLocks noChangeArrowheads="1"/>
            </p:cNvSpPr>
            <p:nvPr/>
          </p:nvSpPr>
          <p:spPr bwMode="auto">
            <a:xfrm>
              <a:off x="3360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4" name="Rectangle 23"/>
            <p:cNvSpPr>
              <a:spLocks noChangeArrowheads="1"/>
            </p:cNvSpPr>
            <p:nvPr/>
          </p:nvSpPr>
          <p:spPr bwMode="auto">
            <a:xfrm>
              <a:off x="3552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5" name="Rectangle 24"/>
            <p:cNvSpPr>
              <a:spLocks noChangeArrowheads="1"/>
            </p:cNvSpPr>
            <p:nvPr/>
          </p:nvSpPr>
          <p:spPr bwMode="auto">
            <a:xfrm>
              <a:off x="3744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6" name="Rectangle 25"/>
            <p:cNvSpPr>
              <a:spLocks noChangeArrowheads="1"/>
            </p:cNvSpPr>
            <p:nvPr/>
          </p:nvSpPr>
          <p:spPr bwMode="auto">
            <a:xfrm>
              <a:off x="3936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Rectangle 26"/>
            <p:cNvSpPr>
              <a:spLocks noChangeArrowheads="1"/>
            </p:cNvSpPr>
            <p:nvPr/>
          </p:nvSpPr>
          <p:spPr bwMode="auto">
            <a:xfrm>
              <a:off x="412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432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9" name="Group 29"/>
          <p:cNvGrpSpPr>
            <a:grpSpLocks/>
          </p:cNvGrpSpPr>
          <p:nvPr/>
        </p:nvGrpSpPr>
        <p:grpSpPr bwMode="auto">
          <a:xfrm>
            <a:off x="4787590" y="6016583"/>
            <a:ext cx="5638800" cy="696913"/>
            <a:chOff x="960" y="3360"/>
            <a:chExt cx="3552" cy="439"/>
          </a:xfrm>
        </p:grpSpPr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960" y="3360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296" y="360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488" y="360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Rectangle 33"/>
            <p:cNvSpPr>
              <a:spLocks noChangeArrowheads="1"/>
            </p:cNvSpPr>
            <p:nvPr/>
          </p:nvSpPr>
          <p:spPr bwMode="auto">
            <a:xfrm>
              <a:off x="1680" y="360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Rectangle 34"/>
            <p:cNvSpPr>
              <a:spLocks noChangeArrowheads="1"/>
            </p:cNvSpPr>
            <p:nvPr/>
          </p:nvSpPr>
          <p:spPr bwMode="auto">
            <a:xfrm>
              <a:off x="3360" y="3605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85" name="Rectangle 35"/>
            <p:cNvSpPr>
              <a:spLocks noChangeArrowheads="1"/>
            </p:cNvSpPr>
            <p:nvPr/>
          </p:nvSpPr>
          <p:spPr bwMode="auto">
            <a:xfrm>
              <a:off x="2016" y="3605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86" name="Rectangle 36"/>
            <p:cNvSpPr>
              <a:spLocks noChangeArrowheads="1"/>
            </p:cNvSpPr>
            <p:nvPr/>
          </p:nvSpPr>
          <p:spPr bwMode="auto">
            <a:xfrm>
              <a:off x="1248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7" name="Rectangle 37"/>
            <p:cNvSpPr>
              <a:spLocks noChangeArrowheads="1"/>
            </p:cNvSpPr>
            <p:nvPr/>
          </p:nvSpPr>
          <p:spPr bwMode="auto">
            <a:xfrm>
              <a:off x="1440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Rectangle 38"/>
            <p:cNvSpPr>
              <a:spLocks noChangeArrowheads="1"/>
            </p:cNvSpPr>
            <p:nvPr/>
          </p:nvSpPr>
          <p:spPr bwMode="auto">
            <a:xfrm>
              <a:off x="1632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Rectangle 39"/>
            <p:cNvSpPr>
              <a:spLocks noChangeArrowheads="1"/>
            </p:cNvSpPr>
            <p:nvPr/>
          </p:nvSpPr>
          <p:spPr bwMode="auto">
            <a:xfrm>
              <a:off x="1824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Rectangle 40"/>
            <p:cNvSpPr>
              <a:spLocks noChangeArrowheads="1"/>
            </p:cNvSpPr>
            <p:nvPr/>
          </p:nvSpPr>
          <p:spPr bwMode="auto">
            <a:xfrm>
              <a:off x="201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Rectangle 41"/>
            <p:cNvSpPr>
              <a:spLocks noChangeArrowheads="1"/>
            </p:cNvSpPr>
            <p:nvPr/>
          </p:nvSpPr>
          <p:spPr bwMode="auto">
            <a:xfrm>
              <a:off x="220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Rectangle 42"/>
            <p:cNvSpPr>
              <a:spLocks noChangeArrowheads="1"/>
            </p:cNvSpPr>
            <p:nvPr/>
          </p:nvSpPr>
          <p:spPr bwMode="auto">
            <a:xfrm>
              <a:off x="2400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Rectangle 43"/>
            <p:cNvSpPr>
              <a:spLocks noChangeArrowheads="1"/>
            </p:cNvSpPr>
            <p:nvPr/>
          </p:nvSpPr>
          <p:spPr bwMode="auto">
            <a:xfrm>
              <a:off x="2592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Rectangle 44"/>
            <p:cNvSpPr>
              <a:spLocks noChangeArrowheads="1"/>
            </p:cNvSpPr>
            <p:nvPr/>
          </p:nvSpPr>
          <p:spPr bwMode="auto">
            <a:xfrm>
              <a:off x="2784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Rectangle 45"/>
            <p:cNvSpPr>
              <a:spLocks noChangeArrowheads="1"/>
            </p:cNvSpPr>
            <p:nvPr/>
          </p:nvSpPr>
          <p:spPr bwMode="auto">
            <a:xfrm>
              <a:off x="297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316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Rectangle 47"/>
            <p:cNvSpPr>
              <a:spLocks noChangeArrowheads="1"/>
            </p:cNvSpPr>
            <p:nvPr/>
          </p:nvSpPr>
          <p:spPr bwMode="auto">
            <a:xfrm>
              <a:off x="3360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Rectangle 48"/>
            <p:cNvSpPr>
              <a:spLocks noChangeArrowheads="1"/>
            </p:cNvSpPr>
            <p:nvPr/>
          </p:nvSpPr>
          <p:spPr bwMode="auto">
            <a:xfrm>
              <a:off x="3552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Rectangle 49"/>
            <p:cNvSpPr>
              <a:spLocks noChangeArrowheads="1"/>
            </p:cNvSpPr>
            <p:nvPr/>
          </p:nvSpPr>
          <p:spPr bwMode="auto">
            <a:xfrm>
              <a:off x="3744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50"/>
            <p:cNvSpPr>
              <a:spLocks noChangeArrowheads="1"/>
            </p:cNvSpPr>
            <p:nvPr/>
          </p:nvSpPr>
          <p:spPr bwMode="auto">
            <a:xfrm>
              <a:off x="3936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Rectangle 51"/>
            <p:cNvSpPr>
              <a:spLocks noChangeArrowheads="1"/>
            </p:cNvSpPr>
            <p:nvPr/>
          </p:nvSpPr>
          <p:spPr bwMode="auto">
            <a:xfrm>
              <a:off x="4128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" name="Rectangle 52"/>
            <p:cNvSpPr>
              <a:spLocks noChangeArrowheads="1"/>
            </p:cNvSpPr>
            <p:nvPr/>
          </p:nvSpPr>
          <p:spPr bwMode="auto">
            <a:xfrm>
              <a:off x="4320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76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Queue Operations (cont.)</a:t>
            </a:r>
          </a:p>
        </p:txBody>
      </p:sp>
      <p:sp>
        <p:nvSpPr>
          <p:cNvPr id="63494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/>
              <a:t>Operation </a:t>
            </a:r>
            <a:r>
              <a:rPr lang="en-US" altLang="en-US" sz="2000" dirty="0" err="1"/>
              <a:t>enqueue</a:t>
            </a:r>
            <a:r>
              <a:rPr lang="en-US" altLang="en-US" sz="2000" dirty="0"/>
              <a:t> throws an exception if the array is full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/>
              <a:t>This exception is implementation-dependent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u="sng" dirty="0" smtClean="0"/>
                  <a:t>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u="sng" dirty="0" smtClean="0">
                        <a:latin typeface="Cambria Math" panose="02040503050406030204" pitchFamily="18" charset="0"/>
                      </a:rPr>
                      <m:t>enqueue</m:t>
                    </m:r>
                    <m:r>
                      <a:rPr lang="en-US" i="1" u="sng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u="sng" dirty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u="sng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b="1" dirty="0" smtClean="0"/>
                  <a:t>then</a:t>
                </a:r>
                <a:endParaRPr lang="en-US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  </a:t>
                </a:r>
                <a:r>
                  <a:rPr lang="en-US" b="1" dirty="0" smtClean="0"/>
                  <a:t>throw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FullQueueException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003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2133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 sz="4400">
              <a:solidFill>
                <a:schemeClr val="tx2"/>
              </a:solidFill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4787590" y="5148636"/>
            <a:ext cx="5638800" cy="696913"/>
            <a:chOff x="960" y="2597"/>
            <a:chExt cx="3552" cy="439"/>
          </a:xfrm>
        </p:grpSpPr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960" y="2597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296" y="284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488" y="284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1680" y="284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auto">
            <a:xfrm>
              <a:off x="3936" y="2842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"/>
            <p:cNvSpPr>
              <a:spLocks noChangeArrowheads="1"/>
            </p:cNvSpPr>
            <p:nvPr/>
          </p:nvSpPr>
          <p:spPr bwMode="auto">
            <a:xfrm>
              <a:off x="2016" y="2842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11"/>
            <p:cNvSpPr>
              <a:spLocks noChangeArrowheads="1"/>
            </p:cNvSpPr>
            <p:nvPr/>
          </p:nvSpPr>
          <p:spPr bwMode="auto">
            <a:xfrm>
              <a:off x="124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4" name="Rectangle 12"/>
            <p:cNvSpPr>
              <a:spLocks noChangeArrowheads="1"/>
            </p:cNvSpPr>
            <p:nvPr/>
          </p:nvSpPr>
          <p:spPr bwMode="auto">
            <a:xfrm>
              <a:off x="144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Rectangle 13"/>
            <p:cNvSpPr>
              <a:spLocks noChangeArrowheads="1"/>
            </p:cNvSpPr>
            <p:nvPr/>
          </p:nvSpPr>
          <p:spPr bwMode="auto">
            <a:xfrm>
              <a:off x="1632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auto">
            <a:xfrm>
              <a:off x="1824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2016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8" name="Rectangle 16"/>
            <p:cNvSpPr>
              <a:spLocks noChangeArrowheads="1"/>
            </p:cNvSpPr>
            <p:nvPr/>
          </p:nvSpPr>
          <p:spPr bwMode="auto">
            <a:xfrm>
              <a:off x="2208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2400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2592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2784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2976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3168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3360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3552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3744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3936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" name="Rectangle 26"/>
            <p:cNvSpPr>
              <a:spLocks noChangeArrowheads="1"/>
            </p:cNvSpPr>
            <p:nvPr/>
          </p:nvSpPr>
          <p:spPr bwMode="auto">
            <a:xfrm>
              <a:off x="412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432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0" name="Group 29"/>
          <p:cNvGrpSpPr>
            <a:grpSpLocks/>
          </p:cNvGrpSpPr>
          <p:nvPr/>
        </p:nvGrpSpPr>
        <p:grpSpPr bwMode="auto">
          <a:xfrm>
            <a:off x="4787590" y="6016583"/>
            <a:ext cx="5638800" cy="696913"/>
            <a:chOff x="960" y="3360"/>
            <a:chExt cx="3552" cy="439"/>
          </a:xfrm>
        </p:grpSpPr>
        <p:sp>
          <p:nvSpPr>
            <p:cNvPr id="81" name="Rectangle 30"/>
            <p:cNvSpPr>
              <a:spLocks noChangeArrowheads="1"/>
            </p:cNvSpPr>
            <p:nvPr/>
          </p:nvSpPr>
          <p:spPr bwMode="auto">
            <a:xfrm>
              <a:off x="960" y="3360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31"/>
            <p:cNvSpPr>
              <a:spLocks noChangeArrowheads="1"/>
            </p:cNvSpPr>
            <p:nvPr/>
          </p:nvSpPr>
          <p:spPr bwMode="auto">
            <a:xfrm>
              <a:off x="1296" y="360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488" y="360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Rectangle 33"/>
            <p:cNvSpPr>
              <a:spLocks noChangeArrowheads="1"/>
            </p:cNvSpPr>
            <p:nvPr/>
          </p:nvSpPr>
          <p:spPr bwMode="auto">
            <a:xfrm>
              <a:off x="1680" y="360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Rectangle 34"/>
            <p:cNvSpPr>
              <a:spLocks noChangeArrowheads="1"/>
            </p:cNvSpPr>
            <p:nvPr/>
          </p:nvSpPr>
          <p:spPr bwMode="auto">
            <a:xfrm>
              <a:off x="3360" y="3605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86" name="Rectangle 35"/>
            <p:cNvSpPr>
              <a:spLocks noChangeArrowheads="1"/>
            </p:cNvSpPr>
            <p:nvPr/>
          </p:nvSpPr>
          <p:spPr bwMode="auto">
            <a:xfrm>
              <a:off x="2016" y="3605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87" name="Rectangle 36"/>
            <p:cNvSpPr>
              <a:spLocks noChangeArrowheads="1"/>
            </p:cNvSpPr>
            <p:nvPr/>
          </p:nvSpPr>
          <p:spPr bwMode="auto">
            <a:xfrm>
              <a:off x="1248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8" name="Rectangle 37"/>
            <p:cNvSpPr>
              <a:spLocks noChangeArrowheads="1"/>
            </p:cNvSpPr>
            <p:nvPr/>
          </p:nvSpPr>
          <p:spPr bwMode="auto">
            <a:xfrm>
              <a:off x="1440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Rectangle 38"/>
            <p:cNvSpPr>
              <a:spLocks noChangeArrowheads="1"/>
            </p:cNvSpPr>
            <p:nvPr/>
          </p:nvSpPr>
          <p:spPr bwMode="auto">
            <a:xfrm>
              <a:off x="1632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Rectangle 39"/>
            <p:cNvSpPr>
              <a:spLocks noChangeArrowheads="1"/>
            </p:cNvSpPr>
            <p:nvPr/>
          </p:nvSpPr>
          <p:spPr bwMode="auto">
            <a:xfrm>
              <a:off x="1824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Rectangle 40"/>
            <p:cNvSpPr>
              <a:spLocks noChangeArrowheads="1"/>
            </p:cNvSpPr>
            <p:nvPr/>
          </p:nvSpPr>
          <p:spPr bwMode="auto">
            <a:xfrm>
              <a:off x="201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Rectangle 41"/>
            <p:cNvSpPr>
              <a:spLocks noChangeArrowheads="1"/>
            </p:cNvSpPr>
            <p:nvPr/>
          </p:nvSpPr>
          <p:spPr bwMode="auto">
            <a:xfrm>
              <a:off x="220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Rectangle 42"/>
            <p:cNvSpPr>
              <a:spLocks noChangeArrowheads="1"/>
            </p:cNvSpPr>
            <p:nvPr/>
          </p:nvSpPr>
          <p:spPr bwMode="auto">
            <a:xfrm>
              <a:off x="2400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Rectangle 43"/>
            <p:cNvSpPr>
              <a:spLocks noChangeArrowheads="1"/>
            </p:cNvSpPr>
            <p:nvPr/>
          </p:nvSpPr>
          <p:spPr bwMode="auto">
            <a:xfrm>
              <a:off x="2592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Rectangle 44"/>
            <p:cNvSpPr>
              <a:spLocks noChangeArrowheads="1"/>
            </p:cNvSpPr>
            <p:nvPr/>
          </p:nvSpPr>
          <p:spPr bwMode="auto">
            <a:xfrm>
              <a:off x="2784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Rectangle 45"/>
            <p:cNvSpPr>
              <a:spLocks noChangeArrowheads="1"/>
            </p:cNvSpPr>
            <p:nvPr/>
          </p:nvSpPr>
          <p:spPr bwMode="auto">
            <a:xfrm>
              <a:off x="297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Rectangle 46"/>
            <p:cNvSpPr>
              <a:spLocks noChangeArrowheads="1"/>
            </p:cNvSpPr>
            <p:nvPr/>
          </p:nvSpPr>
          <p:spPr bwMode="auto">
            <a:xfrm>
              <a:off x="316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Rectangle 47"/>
            <p:cNvSpPr>
              <a:spLocks noChangeArrowheads="1"/>
            </p:cNvSpPr>
            <p:nvPr/>
          </p:nvSpPr>
          <p:spPr bwMode="auto">
            <a:xfrm>
              <a:off x="3360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Rectangle 48"/>
            <p:cNvSpPr>
              <a:spLocks noChangeArrowheads="1"/>
            </p:cNvSpPr>
            <p:nvPr/>
          </p:nvSpPr>
          <p:spPr bwMode="auto">
            <a:xfrm>
              <a:off x="3552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49"/>
            <p:cNvSpPr>
              <a:spLocks noChangeArrowheads="1"/>
            </p:cNvSpPr>
            <p:nvPr/>
          </p:nvSpPr>
          <p:spPr bwMode="auto">
            <a:xfrm>
              <a:off x="3744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Rectangle 50"/>
            <p:cNvSpPr>
              <a:spLocks noChangeArrowheads="1"/>
            </p:cNvSpPr>
            <p:nvPr/>
          </p:nvSpPr>
          <p:spPr bwMode="auto">
            <a:xfrm>
              <a:off x="3936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" name="Rectangle 51"/>
            <p:cNvSpPr>
              <a:spLocks noChangeArrowheads="1"/>
            </p:cNvSpPr>
            <p:nvPr/>
          </p:nvSpPr>
          <p:spPr bwMode="auto">
            <a:xfrm>
              <a:off x="4128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" name="Rectangle 52"/>
            <p:cNvSpPr>
              <a:spLocks noChangeArrowheads="1"/>
            </p:cNvSpPr>
            <p:nvPr/>
          </p:nvSpPr>
          <p:spPr bwMode="auto">
            <a:xfrm>
              <a:off x="4320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98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Abstract Data Types (ADTs)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An abstract data type (ADT) is an abstraction of a data structure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An ADT specifies: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Data stored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Operations on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Error conditions associated with operations</a:t>
            </a:r>
          </a:p>
        </p:txBody>
      </p:sp>
      <p:sp>
        <p:nvSpPr>
          <p:cNvPr id="3379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dirty="0" smtClean="0"/>
              <a:t>Example: ADT modeling a simple stock trading system</a:t>
            </a:r>
          </a:p>
          <a:p>
            <a:pPr lvl="1" eaLnBrk="1" hangingPunct="1"/>
            <a:r>
              <a:rPr lang="en-US" altLang="en-US" dirty="0" smtClean="0"/>
              <a:t>The data stored are </a:t>
            </a:r>
            <a:r>
              <a:rPr lang="en-US" altLang="en-US" dirty="0" smtClean="0">
                <a:solidFill>
                  <a:schemeClr val="accent1"/>
                </a:solidFill>
              </a:rPr>
              <a:t>buy/sell orders</a:t>
            </a:r>
          </a:p>
          <a:p>
            <a:pPr lvl="1" eaLnBrk="1" hangingPunct="1"/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chemeClr val="accent1"/>
                </a:solidFill>
              </a:rPr>
              <a:t>operations</a:t>
            </a:r>
            <a:r>
              <a:rPr lang="en-US" altLang="en-US" dirty="0" smtClean="0"/>
              <a:t> supported are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 dirty="0" smtClean="0"/>
              <a:t>order </a:t>
            </a:r>
            <a:r>
              <a:rPr lang="en-US" altLang="en-US" dirty="0" smtClean="0">
                <a:solidFill>
                  <a:schemeClr val="accent1"/>
                </a:solidFill>
              </a:rPr>
              <a:t>buy</a:t>
            </a:r>
            <a:r>
              <a:rPr lang="en-US" altLang="en-US" dirty="0" smtClean="0"/>
              <a:t>(stock, shares, price)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 dirty="0" smtClean="0"/>
              <a:t>order </a:t>
            </a:r>
            <a:r>
              <a:rPr lang="en-US" altLang="en-US" dirty="0" smtClean="0">
                <a:solidFill>
                  <a:schemeClr val="accent1"/>
                </a:solidFill>
              </a:rPr>
              <a:t>sell</a:t>
            </a:r>
            <a:r>
              <a:rPr lang="en-US" altLang="en-US" dirty="0" smtClean="0"/>
              <a:t>(stock, shares, price)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 dirty="0" smtClean="0"/>
              <a:t>void </a:t>
            </a:r>
            <a:r>
              <a:rPr lang="en-US" altLang="en-US" dirty="0" smtClean="0">
                <a:solidFill>
                  <a:schemeClr val="accent1"/>
                </a:solidFill>
              </a:rPr>
              <a:t>cancel</a:t>
            </a:r>
            <a:r>
              <a:rPr lang="en-US" altLang="en-US" dirty="0" smtClean="0"/>
              <a:t>(order)</a:t>
            </a:r>
          </a:p>
          <a:p>
            <a:pPr lvl="1" eaLnBrk="1" hangingPunct="1"/>
            <a:r>
              <a:rPr lang="en-US" altLang="en-US" dirty="0" smtClean="0"/>
              <a:t>Error conditions: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 dirty="0" smtClean="0"/>
              <a:t>Buy/sell a nonexistent stock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 dirty="0" smtClean="0"/>
              <a:t>Cancel a nonexistent order</a:t>
            </a:r>
          </a:p>
        </p:txBody>
      </p:sp>
    </p:spTree>
    <p:extLst>
      <p:ext uri="{BB962C8B-B14F-4D97-AF65-F5344CB8AC3E}">
        <p14:creationId xmlns:p14="http://schemas.microsoft.com/office/powerpoint/2010/main" val="7527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Queue Operations (cont.)</a:t>
            </a:r>
          </a:p>
        </p:txBody>
      </p:sp>
      <p:sp>
        <p:nvSpPr>
          <p:cNvPr id="6451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Operation dequeue throws an exception if the queue is empty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This exception is specified in the queue ADT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u="sng" dirty="0" smtClean="0"/>
                  <a:t>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u="sng" dirty="0" smtClean="0">
                        <a:latin typeface="Cambria Math" panose="02040503050406030204" pitchFamily="18" charset="0"/>
                      </a:rPr>
                      <m:t>dequeue</m:t>
                    </m:r>
                    <m:r>
                      <a:rPr lang="en-US" i="1" u="sng" dirty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mpty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() </m:t>
                    </m:r>
                  </m:oMath>
                </a14:m>
                <a:r>
                  <a:rPr lang="en-US" b="1" dirty="0"/>
                  <a:t>then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  </a:t>
                </a:r>
                <a:r>
                  <a:rPr lang="en-US" b="1" dirty="0" smtClean="0"/>
                  <a:t>throw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EmptyQueueException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003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4"/>
          <p:cNvGrpSpPr>
            <a:grpSpLocks/>
          </p:cNvGrpSpPr>
          <p:nvPr/>
        </p:nvGrpSpPr>
        <p:grpSpPr bwMode="auto">
          <a:xfrm>
            <a:off x="4787590" y="5148636"/>
            <a:ext cx="5638800" cy="696913"/>
            <a:chOff x="960" y="2597"/>
            <a:chExt cx="3552" cy="439"/>
          </a:xfrm>
        </p:grpSpPr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960" y="2597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296" y="284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488" y="284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1680" y="284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3936" y="2842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2016" y="2842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124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144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1632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1824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2016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2208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2400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2592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2784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1" name="Rectangle 20"/>
            <p:cNvSpPr>
              <a:spLocks noChangeArrowheads="1"/>
            </p:cNvSpPr>
            <p:nvPr/>
          </p:nvSpPr>
          <p:spPr bwMode="auto">
            <a:xfrm>
              <a:off x="2976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2" name="Rectangle 21"/>
            <p:cNvSpPr>
              <a:spLocks noChangeArrowheads="1"/>
            </p:cNvSpPr>
            <p:nvPr/>
          </p:nvSpPr>
          <p:spPr bwMode="auto">
            <a:xfrm>
              <a:off x="3168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3" name="Rectangle 22"/>
            <p:cNvSpPr>
              <a:spLocks noChangeArrowheads="1"/>
            </p:cNvSpPr>
            <p:nvPr/>
          </p:nvSpPr>
          <p:spPr bwMode="auto">
            <a:xfrm>
              <a:off x="3360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4" name="Rectangle 23"/>
            <p:cNvSpPr>
              <a:spLocks noChangeArrowheads="1"/>
            </p:cNvSpPr>
            <p:nvPr/>
          </p:nvSpPr>
          <p:spPr bwMode="auto">
            <a:xfrm>
              <a:off x="3552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5" name="Rectangle 24"/>
            <p:cNvSpPr>
              <a:spLocks noChangeArrowheads="1"/>
            </p:cNvSpPr>
            <p:nvPr/>
          </p:nvSpPr>
          <p:spPr bwMode="auto">
            <a:xfrm>
              <a:off x="3744" y="2645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6" name="Rectangle 25"/>
            <p:cNvSpPr>
              <a:spLocks noChangeArrowheads="1"/>
            </p:cNvSpPr>
            <p:nvPr/>
          </p:nvSpPr>
          <p:spPr bwMode="auto">
            <a:xfrm>
              <a:off x="3936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Rectangle 26"/>
            <p:cNvSpPr>
              <a:spLocks noChangeArrowheads="1"/>
            </p:cNvSpPr>
            <p:nvPr/>
          </p:nvSpPr>
          <p:spPr bwMode="auto">
            <a:xfrm>
              <a:off x="412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432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9" name="Group 29"/>
          <p:cNvGrpSpPr>
            <a:grpSpLocks/>
          </p:cNvGrpSpPr>
          <p:nvPr/>
        </p:nvGrpSpPr>
        <p:grpSpPr bwMode="auto">
          <a:xfrm>
            <a:off x="4787590" y="6016583"/>
            <a:ext cx="5638800" cy="696913"/>
            <a:chOff x="960" y="3360"/>
            <a:chExt cx="3552" cy="439"/>
          </a:xfrm>
        </p:grpSpPr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960" y="3360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296" y="360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488" y="360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Rectangle 33"/>
            <p:cNvSpPr>
              <a:spLocks noChangeArrowheads="1"/>
            </p:cNvSpPr>
            <p:nvPr/>
          </p:nvSpPr>
          <p:spPr bwMode="auto">
            <a:xfrm>
              <a:off x="1680" y="360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Rectangle 34"/>
            <p:cNvSpPr>
              <a:spLocks noChangeArrowheads="1"/>
            </p:cNvSpPr>
            <p:nvPr/>
          </p:nvSpPr>
          <p:spPr bwMode="auto">
            <a:xfrm>
              <a:off x="3360" y="3605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85" name="Rectangle 35"/>
            <p:cNvSpPr>
              <a:spLocks noChangeArrowheads="1"/>
            </p:cNvSpPr>
            <p:nvPr/>
          </p:nvSpPr>
          <p:spPr bwMode="auto">
            <a:xfrm>
              <a:off x="2016" y="3605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86" name="Rectangle 36"/>
            <p:cNvSpPr>
              <a:spLocks noChangeArrowheads="1"/>
            </p:cNvSpPr>
            <p:nvPr/>
          </p:nvSpPr>
          <p:spPr bwMode="auto">
            <a:xfrm>
              <a:off x="1248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7" name="Rectangle 37"/>
            <p:cNvSpPr>
              <a:spLocks noChangeArrowheads="1"/>
            </p:cNvSpPr>
            <p:nvPr/>
          </p:nvSpPr>
          <p:spPr bwMode="auto">
            <a:xfrm>
              <a:off x="1440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Rectangle 38"/>
            <p:cNvSpPr>
              <a:spLocks noChangeArrowheads="1"/>
            </p:cNvSpPr>
            <p:nvPr/>
          </p:nvSpPr>
          <p:spPr bwMode="auto">
            <a:xfrm>
              <a:off x="1632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Rectangle 39"/>
            <p:cNvSpPr>
              <a:spLocks noChangeArrowheads="1"/>
            </p:cNvSpPr>
            <p:nvPr/>
          </p:nvSpPr>
          <p:spPr bwMode="auto">
            <a:xfrm>
              <a:off x="1824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Rectangle 40"/>
            <p:cNvSpPr>
              <a:spLocks noChangeArrowheads="1"/>
            </p:cNvSpPr>
            <p:nvPr/>
          </p:nvSpPr>
          <p:spPr bwMode="auto">
            <a:xfrm>
              <a:off x="201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Rectangle 41"/>
            <p:cNvSpPr>
              <a:spLocks noChangeArrowheads="1"/>
            </p:cNvSpPr>
            <p:nvPr/>
          </p:nvSpPr>
          <p:spPr bwMode="auto">
            <a:xfrm>
              <a:off x="220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Rectangle 42"/>
            <p:cNvSpPr>
              <a:spLocks noChangeArrowheads="1"/>
            </p:cNvSpPr>
            <p:nvPr/>
          </p:nvSpPr>
          <p:spPr bwMode="auto">
            <a:xfrm>
              <a:off x="2400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Rectangle 43"/>
            <p:cNvSpPr>
              <a:spLocks noChangeArrowheads="1"/>
            </p:cNvSpPr>
            <p:nvPr/>
          </p:nvSpPr>
          <p:spPr bwMode="auto">
            <a:xfrm>
              <a:off x="2592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Rectangle 44"/>
            <p:cNvSpPr>
              <a:spLocks noChangeArrowheads="1"/>
            </p:cNvSpPr>
            <p:nvPr/>
          </p:nvSpPr>
          <p:spPr bwMode="auto">
            <a:xfrm>
              <a:off x="2784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Rectangle 45"/>
            <p:cNvSpPr>
              <a:spLocks noChangeArrowheads="1"/>
            </p:cNvSpPr>
            <p:nvPr/>
          </p:nvSpPr>
          <p:spPr bwMode="auto">
            <a:xfrm>
              <a:off x="297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316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Rectangle 47"/>
            <p:cNvSpPr>
              <a:spLocks noChangeArrowheads="1"/>
            </p:cNvSpPr>
            <p:nvPr/>
          </p:nvSpPr>
          <p:spPr bwMode="auto">
            <a:xfrm>
              <a:off x="3360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Rectangle 48"/>
            <p:cNvSpPr>
              <a:spLocks noChangeArrowheads="1"/>
            </p:cNvSpPr>
            <p:nvPr/>
          </p:nvSpPr>
          <p:spPr bwMode="auto">
            <a:xfrm>
              <a:off x="3552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Rectangle 49"/>
            <p:cNvSpPr>
              <a:spLocks noChangeArrowheads="1"/>
            </p:cNvSpPr>
            <p:nvPr/>
          </p:nvSpPr>
          <p:spPr bwMode="auto">
            <a:xfrm>
              <a:off x="3744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Rectangle 50"/>
            <p:cNvSpPr>
              <a:spLocks noChangeArrowheads="1"/>
            </p:cNvSpPr>
            <p:nvPr/>
          </p:nvSpPr>
          <p:spPr bwMode="auto">
            <a:xfrm>
              <a:off x="3936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Rectangle 51"/>
            <p:cNvSpPr>
              <a:spLocks noChangeArrowheads="1"/>
            </p:cNvSpPr>
            <p:nvPr/>
          </p:nvSpPr>
          <p:spPr bwMode="auto">
            <a:xfrm>
              <a:off x="4128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" name="Rectangle 52"/>
            <p:cNvSpPr>
              <a:spLocks noChangeArrowheads="1"/>
            </p:cNvSpPr>
            <p:nvPr/>
          </p:nvSpPr>
          <p:spPr bwMode="auto">
            <a:xfrm>
              <a:off x="4320" y="3408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20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and Limitations </a:t>
            </a:r>
            <a:br>
              <a:rPr lang="en-US" altLang="en-US" smtClean="0"/>
            </a:br>
            <a:r>
              <a:rPr lang="en-US" altLang="en-US" sz="2800"/>
              <a:t>- array-based implementation of queue ADT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 fontScale="92500" lnSpcReduction="20000"/>
              </a:bodyPr>
              <a:lstStyle/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800" u="sng" dirty="0"/>
                  <a:t>Performance</a:t>
                </a:r>
              </a:p>
              <a:p>
                <a:pPr lvl="1" eaLnBrk="1" hangingPunct="1"/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altLang="en-US" sz="2400" dirty="0"/>
                  <a:t> be the number of elements in the stack</a:t>
                </a:r>
              </a:p>
              <a:p>
                <a:pPr lvl="1" eaLnBrk="1" hangingPunct="1"/>
                <a:r>
                  <a:rPr lang="en-US" altLang="en-US" sz="2400" dirty="0"/>
                  <a:t>The space used is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1" eaLnBrk="1" hangingPunct="1"/>
                <a:r>
                  <a:rPr lang="en-US" altLang="en-US" sz="2400" dirty="0"/>
                  <a:t>Each operation runs in time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(1)</m:t>
                    </m:r>
                  </m:oMath>
                </a14:m>
                <a:endParaRPr lang="en-US" altLang="en-US" sz="2400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800" u="sng" dirty="0"/>
                  <a:t>Limitations</a:t>
                </a:r>
              </a:p>
              <a:p>
                <a:pPr lvl="1" eaLnBrk="1" hangingPunct="1"/>
                <a:r>
                  <a:rPr lang="en-US" altLang="en-US" sz="2400" dirty="0"/>
                  <a:t>The maximum size of the stack must be defined </a:t>
                </a:r>
                <a:r>
                  <a:rPr lang="en-US" altLang="en-US" sz="2400" i="1" dirty="0"/>
                  <a:t>a </a:t>
                </a:r>
                <a:r>
                  <a:rPr lang="en-US" altLang="en-US" sz="2400" i="1" dirty="0" smtClean="0"/>
                  <a:t>priori</a:t>
                </a:r>
                <a:r>
                  <a:rPr lang="en-US" altLang="en-US" sz="2400" dirty="0" smtClean="0"/>
                  <a:t>, </a:t>
                </a:r>
                <a:r>
                  <a:rPr lang="en-US" altLang="en-US" sz="2400" dirty="0"/>
                  <a:t>and cannot be changed</a:t>
                </a:r>
              </a:p>
              <a:p>
                <a:pPr lvl="1" eaLnBrk="1" hangingPunct="1"/>
                <a:r>
                  <a:rPr lang="en-US" altLang="en-US" sz="2400" dirty="0"/>
                  <a:t>Trying to push a new element into a full stack causes an implementation-specific exception</a:t>
                </a:r>
              </a:p>
            </p:txBody>
          </p:sp>
        </mc:Choice>
        <mc:Fallback xmlns="">
          <p:sp>
            <p:nvSpPr>
              <p:cNvPr id="6553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5" t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Growable Array-based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800" dirty="0" smtClean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enqueue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, when the array is full, instead of throwing an exception, we can replace the array with a larger one</a:t>
                </a: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800" dirty="0"/>
                  <a:t>Similar to what we did for an array-based stack</a:t>
                </a:r>
              </a:p>
              <a:p>
                <a:pPr eaLnBrk="1" hangingPunct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𝑒𝑛𝑞𝑢𝑒𝑢𝑒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has </a:t>
                </a:r>
                <a:r>
                  <a:rPr lang="en-US" altLang="en-US" sz="2800" dirty="0"/>
                  <a:t>amortized running time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en-US" sz="2400" dirty="0"/>
                  <a:t>with the incremental </a:t>
                </a:r>
                <a:r>
                  <a:rPr lang="en-US" altLang="en-US" sz="2400" dirty="0" smtClean="0"/>
                  <a:t>strategy</a:t>
                </a:r>
                <a:endParaRPr lang="en-US" altLang="en-US" sz="2400" dirty="0"/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(1)</m:t>
                    </m:r>
                  </m:oMath>
                </a14:m>
                <a:r>
                  <a:rPr lang="en-US" altLang="en-US" sz="2400" dirty="0"/>
                  <a:t> with the doubling strategy</a:t>
                </a:r>
              </a:p>
            </p:txBody>
          </p:sp>
        </mc:Choice>
        <mc:Fallback xmlns="">
          <p:sp>
            <p:nvSpPr>
              <p:cNvPr id="6656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0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7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 eaLnBrk="1" hangingPunct="1">
                  <a:lnSpc>
                    <a:spcPct val="90000"/>
                  </a:lnSpc>
                </a:pPr>
                <a:endParaRPr lang="en-US" altLang="en-US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Describe how to implement a queue using a singly-linked list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Queue operations: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enqueue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dequeue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dirty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altLang="en-US" i="0" dirty="0" err="1" smtClean="0">
                        <a:latin typeface="Cambria Math" panose="02040503050406030204" pitchFamily="18" charset="0"/>
                      </a:rPr>
                      <m:t>mpty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dirty="0" smtClean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For each operation, give the running time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dirty="0" smtClean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6759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Queue with a Singly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163988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 smtClean="0"/>
                  <a:t>The front element is stored at the head of the list, The rear element is stored at the tail of the list</a:t>
                </a:r>
              </a:p>
              <a:p>
                <a:r>
                  <a:rPr lang="en-US" altLang="en-US" dirty="0" smtClean="0"/>
                  <a:t>The space used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and each operation of the Queue ADT takes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dirty="0" smtClean="0"/>
                  <a:t> time</a:t>
                </a:r>
              </a:p>
              <a:p>
                <a:r>
                  <a:rPr lang="en-US" altLang="en-US" dirty="0" smtClean="0"/>
                  <a:t>NOTE: we do not have the limitation of the array based implementation on the size of the stack b/c the size of the linked list is not fixed, i.e., the queue is NEVER full.</a:t>
                </a:r>
              </a:p>
            </p:txBody>
          </p:sp>
        </mc:Choice>
        <mc:Fallback xmlns="">
          <p:sp>
            <p:nvSpPr>
              <p:cNvPr id="6861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1639889"/>
              </a:xfrm>
              <a:blipFill rotWithShape="0">
                <a:blip r:embed="rId2"/>
                <a:stretch>
                  <a:fillRect l="-738" t="-4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2465513" y="4419600"/>
            <a:ext cx="269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68614" name="Line 5"/>
          <p:cNvSpPr>
            <a:spLocks noChangeShapeType="1"/>
          </p:cNvSpPr>
          <p:nvPr/>
        </p:nvSpPr>
        <p:spPr bwMode="auto">
          <a:xfrm rot="5400000" flipV="1">
            <a:off x="3048000" y="43910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5" name="Line 6"/>
          <p:cNvSpPr>
            <a:spLocks noChangeShapeType="1"/>
          </p:cNvSpPr>
          <p:nvPr/>
        </p:nvSpPr>
        <p:spPr bwMode="auto">
          <a:xfrm rot="-5400000" flipH="1" flipV="1">
            <a:off x="8429625" y="4114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8583668" y="3403908"/>
            <a:ext cx="284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3352801" y="4425951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3889376" y="4425951"/>
            <a:ext cx="538163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19" name="Line 10"/>
          <p:cNvSpPr>
            <a:spLocks noChangeShapeType="1"/>
          </p:cNvSpPr>
          <p:nvPr/>
        </p:nvSpPr>
        <p:spPr bwMode="auto">
          <a:xfrm>
            <a:off x="3621089" y="469423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0" name="Line 11"/>
          <p:cNvSpPr>
            <a:spLocks noChangeShapeType="1"/>
          </p:cNvSpPr>
          <p:nvPr/>
        </p:nvSpPr>
        <p:spPr bwMode="auto">
          <a:xfrm flipV="1">
            <a:off x="4157663" y="4694239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1" name="Rectangle 12"/>
          <p:cNvSpPr>
            <a:spLocks noChangeArrowheads="1"/>
          </p:cNvSpPr>
          <p:nvPr/>
        </p:nvSpPr>
        <p:spPr bwMode="auto">
          <a:xfrm>
            <a:off x="4964114" y="4425951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22" name="Rectangle 13"/>
          <p:cNvSpPr>
            <a:spLocks noChangeArrowheads="1"/>
          </p:cNvSpPr>
          <p:nvPr/>
        </p:nvSpPr>
        <p:spPr bwMode="auto">
          <a:xfrm>
            <a:off x="5500689" y="4425951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23" name="Line 14"/>
          <p:cNvSpPr>
            <a:spLocks noChangeShapeType="1"/>
          </p:cNvSpPr>
          <p:nvPr/>
        </p:nvSpPr>
        <p:spPr bwMode="auto">
          <a:xfrm flipV="1">
            <a:off x="5768975" y="4694239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4" name="Rectangle 15"/>
          <p:cNvSpPr>
            <a:spLocks noChangeArrowheads="1"/>
          </p:cNvSpPr>
          <p:nvPr/>
        </p:nvSpPr>
        <p:spPr bwMode="auto">
          <a:xfrm>
            <a:off x="6575426" y="4425951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25" name="Rectangle 16"/>
          <p:cNvSpPr>
            <a:spLocks noChangeArrowheads="1"/>
          </p:cNvSpPr>
          <p:nvPr/>
        </p:nvSpPr>
        <p:spPr bwMode="auto">
          <a:xfrm>
            <a:off x="7112001" y="4425951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26" name="Line 17"/>
          <p:cNvSpPr>
            <a:spLocks noChangeShapeType="1"/>
          </p:cNvSpPr>
          <p:nvPr/>
        </p:nvSpPr>
        <p:spPr bwMode="auto">
          <a:xfrm flipV="1">
            <a:off x="7380288" y="4694239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7" name="Rectangle 18"/>
          <p:cNvSpPr>
            <a:spLocks noChangeArrowheads="1"/>
          </p:cNvSpPr>
          <p:nvPr/>
        </p:nvSpPr>
        <p:spPr bwMode="auto">
          <a:xfrm>
            <a:off x="8186739" y="4425951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28" name="Rectangle 19"/>
          <p:cNvSpPr>
            <a:spLocks noChangeArrowheads="1"/>
          </p:cNvSpPr>
          <p:nvPr/>
        </p:nvSpPr>
        <p:spPr bwMode="auto">
          <a:xfrm>
            <a:off x="8723314" y="4425951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29" name="Line 20"/>
          <p:cNvSpPr>
            <a:spLocks noChangeShapeType="1"/>
          </p:cNvSpPr>
          <p:nvPr/>
        </p:nvSpPr>
        <p:spPr bwMode="auto">
          <a:xfrm flipV="1">
            <a:off x="8991600" y="4694239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30" name="Line 21"/>
          <p:cNvSpPr>
            <a:spLocks noChangeShapeType="1"/>
          </p:cNvSpPr>
          <p:nvPr/>
        </p:nvSpPr>
        <p:spPr bwMode="auto">
          <a:xfrm>
            <a:off x="5232400" y="469423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31" name="Line 22"/>
          <p:cNvSpPr>
            <a:spLocks noChangeShapeType="1"/>
          </p:cNvSpPr>
          <p:nvPr/>
        </p:nvSpPr>
        <p:spPr bwMode="auto">
          <a:xfrm>
            <a:off x="6843714" y="469423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32" name="Line 23"/>
          <p:cNvSpPr>
            <a:spLocks noChangeShapeType="1"/>
          </p:cNvSpPr>
          <p:nvPr/>
        </p:nvSpPr>
        <p:spPr bwMode="auto">
          <a:xfrm>
            <a:off x="8455025" y="469423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33" name="Text Box 24"/>
          <p:cNvSpPr txBox="1">
            <a:spLocks noChangeArrowheads="1"/>
          </p:cNvSpPr>
          <p:nvPr/>
        </p:nvSpPr>
        <p:spPr bwMode="auto">
          <a:xfrm>
            <a:off x="9749144" y="4519613"/>
            <a:ext cx="39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tx1"/>
                </a:solidFill>
                <a:sym typeface="Symbol" panose="05050102010706020507" pitchFamily="18" charset="2"/>
              </a:rPr>
              <a:t></a:t>
            </a:r>
            <a:endParaRPr lang="en-US" altLang="en-US" b="1">
              <a:solidFill>
                <a:schemeClr val="tx1"/>
              </a:solidFill>
            </a:endParaRPr>
          </a:p>
        </p:txBody>
      </p:sp>
      <p:pic>
        <p:nvPicPr>
          <p:cNvPr id="686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37201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863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537201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8636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5537201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8637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537201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8638" name="AutoShape 29"/>
          <p:cNvSpPr>
            <a:spLocks noChangeArrowheads="1"/>
          </p:cNvSpPr>
          <p:nvPr/>
        </p:nvSpPr>
        <p:spPr bwMode="auto">
          <a:xfrm>
            <a:off x="3048000" y="3892550"/>
            <a:ext cx="64770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39" name="Text Box 30"/>
          <p:cNvSpPr txBox="1">
            <a:spLocks noChangeArrowheads="1"/>
          </p:cNvSpPr>
          <p:nvPr/>
        </p:nvSpPr>
        <p:spPr bwMode="auto">
          <a:xfrm>
            <a:off x="3183270" y="3854450"/>
            <a:ext cx="883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nodes</a:t>
            </a:r>
          </a:p>
        </p:txBody>
      </p:sp>
      <p:sp>
        <p:nvSpPr>
          <p:cNvPr id="68640" name="AutoShape 31"/>
          <p:cNvSpPr>
            <a:spLocks noChangeArrowheads="1"/>
          </p:cNvSpPr>
          <p:nvPr/>
        </p:nvSpPr>
        <p:spPr bwMode="auto">
          <a:xfrm>
            <a:off x="3048000" y="5264150"/>
            <a:ext cx="59436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41" name="Text Box 32"/>
          <p:cNvSpPr txBox="1">
            <a:spLocks noChangeArrowheads="1"/>
          </p:cNvSpPr>
          <p:nvPr/>
        </p:nvSpPr>
        <p:spPr bwMode="auto">
          <a:xfrm>
            <a:off x="7562325" y="6127750"/>
            <a:ext cx="1225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elements</a:t>
            </a:r>
          </a:p>
        </p:txBody>
      </p:sp>
      <p:sp>
        <p:nvSpPr>
          <p:cNvPr id="68642" name="Rectangle 33"/>
          <p:cNvSpPr>
            <a:spLocks noChangeArrowheads="1"/>
          </p:cNvSpPr>
          <p:nvPr/>
        </p:nvSpPr>
        <p:spPr bwMode="auto">
          <a:xfrm>
            <a:off x="1669471" y="4425951"/>
            <a:ext cx="696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front</a:t>
            </a:r>
          </a:p>
        </p:txBody>
      </p:sp>
      <p:sp>
        <p:nvSpPr>
          <p:cNvPr id="68643" name="Rectangle 34"/>
          <p:cNvSpPr>
            <a:spLocks noChangeArrowheads="1"/>
          </p:cNvSpPr>
          <p:nvPr/>
        </p:nvSpPr>
        <p:spPr bwMode="auto">
          <a:xfrm>
            <a:off x="10228105" y="4494183"/>
            <a:ext cx="63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rear</a:t>
            </a:r>
          </a:p>
        </p:txBody>
      </p:sp>
    </p:spTree>
    <p:extLst>
      <p:ext uri="{BB962C8B-B14F-4D97-AF65-F5344CB8AC3E}">
        <p14:creationId xmlns:p14="http://schemas.microsoft.com/office/powerpoint/2010/main" val="39346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Queue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692260"/>
                  </p:ext>
                </p:extLst>
              </p:nvPr>
            </p:nvGraphicFramePr>
            <p:xfrm>
              <a:off x="2403792" y="2097088"/>
              <a:ext cx="7381240" cy="3990975"/>
            </p:xfrm>
            <a:graphic>
              <a:graphicData uri="http://schemas.openxmlformats.org/drawingml/2006/table">
                <a:tbl>
                  <a:tblPr/>
                  <a:tblGrid>
                    <a:gridCol w="1943100"/>
                    <a:gridCol w="1376680"/>
                    <a:gridCol w="2316480"/>
                    <a:gridCol w="1744980"/>
                  </a:tblGrid>
                  <a:tr h="9906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Fixed-Size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Expandable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(doubling strategy)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Singly-Linked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953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en-US" sz="18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dequeue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6953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en-US" sz="18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enqueue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𝑜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Worst Case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(1)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Best Case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(1)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Average Case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</a:tr>
                  <a:tr h="6953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en-US" sz="18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front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6953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size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empty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692260"/>
                  </p:ext>
                </p:extLst>
              </p:nvPr>
            </p:nvGraphicFramePr>
            <p:xfrm>
              <a:off x="2403792" y="2097088"/>
              <a:ext cx="7381240" cy="3990975"/>
            </p:xfrm>
            <a:graphic>
              <a:graphicData uri="http://schemas.openxmlformats.org/drawingml/2006/table">
                <a:tbl>
                  <a:tblPr/>
                  <a:tblGrid>
                    <a:gridCol w="1943100"/>
                    <a:gridCol w="1376680"/>
                    <a:gridCol w="2316480"/>
                    <a:gridCol w="1744980"/>
                  </a:tblGrid>
                  <a:tr h="99060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Fixed-Size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Expandable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(doubling strategy)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Singly-Linked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6953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13" t="-147368" r="-281191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1593" t="-147368" r="-296903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3684" t="-147368" r="-76579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22648" t="-147368" r="-1394" b="-333333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13" t="-188000" r="-281191" b="-1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1593" t="-188000" r="-296903" b="-1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3684" t="-188000" r="-76579" b="-1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22648" t="-188000" r="-1394" b="-153333"/>
                          </a:stretch>
                        </a:blipFill>
                      </a:tcPr>
                    </a:tc>
                  </a:tr>
                  <a:tr h="6953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13" t="-378947" r="-281191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1593" t="-378947" r="-296903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3684" t="-378947" r="-76579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22648" t="-378947" r="-1394" b="-101754"/>
                          </a:stretch>
                        </a:blipFill>
                      </a:tcPr>
                    </a:tc>
                  </a:tr>
                  <a:tr h="6953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13" t="-478947" r="-281191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1593" t="-478947" r="-296903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3684" t="-478947" r="-76579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22648" t="-478947" r="-1394" b="-1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21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Double-Ended Queue ADT </a:t>
            </a:r>
            <a:r>
              <a:rPr lang="en-US" altLang="en-US" sz="4000" dirty="0" smtClean="0"/>
              <a:t>(Ch. 5.3</a:t>
            </a:r>
            <a:r>
              <a:rPr lang="en-US" altLang="en-US" sz="4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1800" dirty="0" smtClean="0"/>
                  <a:t>The </a:t>
                </a:r>
                <a:r>
                  <a:rPr lang="en-US" altLang="en-US" sz="1800" dirty="0">
                    <a:solidFill>
                      <a:schemeClr val="accent1"/>
                    </a:solidFill>
                  </a:rPr>
                  <a:t>Double-Ended Queue, or </a:t>
                </a:r>
                <a:r>
                  <a:rPr lang="en-US" altLang="en-US" sz="1800" dirty="0" err="1">
                    <a:solidFill>
                      <a:schemeClr val="accent1"/>
                    </a:solidFill>
                  </a:rPr>
                  <a:t>Deque</a:t>
                </a:r>
                <a:r>
                  <a:rPr lang="en-US" altLang="en-US" sz="1800" dirty="0">
                    <a:solidFill>
                      <a:schemeClr val="tx2"/>
                    </a:solidFill>
                  </a:rPr>
                  <a:t>,</a:t>
                </a:r>
                <a:r>
                  <a:rPr lang="en-US" altLang="en-US" sz="1800" dirty="0"/>
                  <a:t> ADT stores arbitrary objects. (Pronounced ‘deck’)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1800" dirty="0"/>
                  <a:t>Richer than stack or queue ADTs. Supports insertions and deletions at both the front and the end.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1800" dirty="0"/>
                  <a:t>Main </a:t>
                </a:r>
                <a:r>
                  <a:rPr lang="en-US" altLang="en-US" sz="1800" dirty="0" err="1"/>
                  <a:t>deque</a:t>
                </a:r>
                <a:r>
                  <a:rPr lang="en-US" altLang="en-US" sz="1800" dirty="0"/>
                  <a:t> operations: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6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insertFront</m:t>
                    </m:r>
                    <m:r>
                      <a:rPr lang="en-US" alt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dirty="0" smtClean="0"/>
                  <a:t>: </a:t>
                </a:r>
                <a:r>
                  <a:rPr lang="en-US" altLang="en-US" sz="1600" dirty="0"/>
                  <a:t>inserts element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1600" dirty="0" smtClean="0"/>
                  <a:t> </a:t>
                </a:r>
                <a:r>
                  <a:rPr lang="en-US" altLang="en-US" sz="1600" dirty="0"/>
                  <a:t>at the beginning of the </a:t>
                </a:r>
                <a:r>
                  <a:rPr lang="en-US" altLang="en-US" sz="1600" dirty="0" err="1"/>
                  <a:t>deque</a:t>
                </a:r>
                <a:endParaRPr lang="en-US" altLang="en-US" sz="1600" dirty="0"/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6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insertBack</m:t>
                    </m:r>
                    <m:r>
                      <a:rPr lang="en-US" alt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dirty="0" smtClean="0"/>
                  <a:t>: </a:t>
                </a:r>
                <a:r>
                  <a:rPr lang="en-US" altLang="en-US" sz="1600" dirty="0"/>
                  <a:t>inserts element 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1600" dirty="0"/>
                  <a:t> at the end of the </a:t>
                </a:r>
                <a:r>
                  <a:rPr lang="en-US" altLang="en-US" sz="1600" dirty="0" err="1"/>
                  <a:t>deque</a:t>
                </a:r>
                <a:endParaRPr lang="en-US" altLang="en-US" sz="1600" dirty="0"/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6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eraseFront</m:t>
                    </m:r>
                    <m:r>
                      <a:rPr lang="en-US" alt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600" dirty="0" smtClean="0"/>
                  <a:t>: </a:t>
                </a:r>
                <a:r>
                  <a:rPr lang="en-US" altLang="en-US" sz="1600" dirty="0"/>
                  <a:t>removes and returns the element at the front of the queue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6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eraseBack</m:t>
                    </m:r>
                    <m:r>
                      <a:rPr lang="en-US" alt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600" dirty="0" smtClean="0"/>
                  <a:t>: </a:t>
                </a:r>
                <a:r>
                  <a:rPr lang="en-US" altLang="en-US" sz="1600" dirty="0"/>
                  <a:t>removes and returns the element at the end of the queue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1600" dirty="0"/>
              </a:p>
            </p:txBody>
          </p:sp>
        </mc:Choice>
        <mc:Fallback xmlns="">
          <p:sp>
            <p:nvSpPr>
              <p:cNvPr id="7168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4"/>
                <a:stretch>
                  <a:fillRect l="-1500" t="-3787" r="-1625" b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686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000" dirty="0"/>
                  <a:t>Auxiliary queue operations: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front</m:t>
                    </m:r>
                    <m:r>
                      <a:rPr lang="en-US" alt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dirty="0" smtClean="0"/>
                  <a:t>: </a:t>
                </a:r>
                <a:r>
                  <a:rPr lang="en-US" altLang="en-US" sz="1800" dirty="0"/>
                  <a:t>returns the element at the front without removing it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back</m:t>
                    </m:r>
                    <m:r>
                      <a:rPr lang="en-US" alt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dirty="0" smtClean="0"/>
                  <a:t>: </a:t>
                </a:r>
                <a:r>
                  <a:rPr lang="en-US" altLang="en-US" sz="1800" dirty="0"/>
                  <a:t>returns the element at the front without removing it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alt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dirty="0"/>
                  <a:t>: returns the number of elements stored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alt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dirty="0"/>
                  <a:t>: returns a Boolean value indicating whether no elements are stored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000" dirty="0"/>
                  <a:t>Exceptions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/>
                  <a:t>Attempting the execution of </a:t>
                </a:r>
                <a:r>
                  <a:rPr lang="en-US" altLang="en-US" sz="1800" dirty="0" err="1"/>
                  <a:t>dequeue</a:t>
                </a:r>
                <a:r>
                  <a:rPr lang="en-US" altLang="en-US" sz="1800" dirty="0"/>
                  <a:t> or front on an empty queue throws an </a:t>
                </a:r>
                <a:r>
                  <a:rPr lang="en-US" altLang="en-US" sz="1800" dirty="0" err="1">
                    <a:solidFill>
                      <a:schemeClr val="accent1"/>
                    </a:solidFill>
                  </a:rPr>
                  <a:t>EmptyDequeException</a:t>
                </a:r>
                <a:endParaRPr lang="en-US" altLang="en-US" sz="1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1686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5"/>
                <a:stretch>
                  <a:fillRect l="-1877" t="-4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096454"/>
              </p:ext>
            </p:extLst>
          </p:nvPr>
        </p:nvGraphicFramePr>
        <p:xfrm>
          <a:off x="9596473" y="295507"/>
          <a:ext cx="10731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Clip" r:id="rId6" imgW="1878480" imgH="3468960" progId="MS_ClipArt_Gallery.2">
                  <p:embed/>
                </p:oleObj>
              </mc:Choice>
              <mc:Fallback>
                <p:oleObj name="Clip" r:id="rId6" imgW="187848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6473" y="295507"/>
                        <a:ext cx="10731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0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Doubly Linked List</a:t>
            </a:r>
            <a:endParaRPr lang="en-US" altLang="en-US"/>
          </a:p>
        </p:txBody>
      </p:sp>
      <p:sp>
        <p:nvSpPr>
          <p:cNvPr id="737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41412" y="2249487"/>
            <a:ext cx="9905999" cy="2946749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A doubly linked list provides a natural </a:t>
            </a:r>
            <a:br>
              <a:rPr lang="en-US" altLang="en-US" dirty="0" smtClean="0"/>
            </a:br>
            <a:r>
              <a:rPr lang="en-US" altLang="en-US" dirty="0" smtClean="0"/>
              <a:t>implementation of the </a:t>
            </a:r>
            <a:r>
              <a:rPr lang="en-US" altLang="en-US" dirty="0" err="1" smtClean="0"/>
              <a:t>Deque</a:t>
            </a:r>
            <a:r>
              <a:rPr lang="en-US" altLang="en-US" dirty="0" smtClean="0"/>
              <a:t> ADT</a:t>
            </a:r>
          </a:p>
          <a:p>
            <a:r>
              <a:rPr lang="en-US" altLang="en-US" dirty="0" smtClean="0"/>
              <a:t>Nodes implement Position and store:</a:t>
            </a:r>
          </a:p>
          <a:p>
            <a:pPr lvl="1"/>
            <a:r>
              <a:rPr lang="en-US" altLang="en-US" dirty="0" smtClean="0"/>
              <a:t>element</a:t>
            </a:r>
          </a:p>
          <a:p>
            <a:pPr lvl="1"/>
            <a:r>
              <a:rPr lang="en-US" altLang="en-US" dirty="0" smtClean="0"/>
              <a:t>link to previous node</a:t>
            </a:r>
          </a:p>
          <a:p>
            <a:pPr lvl="1"/>
            <a:r>
              <a:rPr lang="en-US" altLang="en-US" dirty="0" smtClean="0"/>
              <a:t>link to next node</a:t>
            </a:r>
          </a:p>
          <a:p>
            <a:r>
              <a:rPr lang="en-US" altLang="en-US" dirty="0" smtClean="0"/>
              <a:t>Special trailer and </a:t>
            </a:r>
            <a:br>
              <a:rPr lang="en-US" altLang="en-US" dirty="0" smtClean="0"/>
            </a:br>
            <a:r>
              <a:rPr lang="en-US" altLang="en-US" dirty="0" smtClean="0"/>
              <a:t>header nodes</a:t>
            </a:r>
            <a:endParaRPr lang="en-US" altLang="en-US" dirty="0"/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7883526" y="2209801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8382001" y="2209801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8880476" y="2209801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cxnSp>
        <p:nvCxnSpPr>
          <p:cNvPr id="73736" name="AutoShape 7"/>
          <p:cNvCxnSpPr>
            <a:cxnSpLocks noChangeShapeType="1"/>
          </p:cNvCxnSpPr>
          <p:nvPr/>
        </p:nvCxnSpPr>
        <p:spPr bwMode="auto">
          <a:xfrm rot="10800000">
            <a:off x="7385051" y="2085976"/>
            <a:ext cx="747713" cy="373063"/>
          </a:xfrm>
          <a:prstGeom prst="curvedConnector3">
            <a:avLst>
              <a:gd name="adj1" fmla="val 49894"/>
            </a:avLst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7" name="AutoShape 8"/>
          <p:cNvCxnSpPr>
            <a:cxnSpLocks noChangeShapeType="1"/>
          </p:cNvCxnSpPr>
          <p:nvPr/>
        </p:nvCxnSpPr>
        <p:spPr bwMode="auto">
          <a:xfrm flipV="1">
            <a:off x="9129713" y="2085976"/>
            <a:ext cx="747712" cy="373063"/>
          </a:xfrm>
          <a:prstGeom prst="curvedConnector3">
            <a:avLst>
              <a:gd name="adj1" fmla="val 49894"/>
            </a:avLst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8" name="AutoShape 9"/>
          <p:cNvCxnSpPr>
            <a:cxnSpLocks noChangeShapeType="1"/>
            <a:endCxn id="73741" idx="0"/>
          </p:cNvCxnSpPr>
          <p:nvPr/>
        </p:nvCxnSpPr>
        <p:spPr bwMode="auto">
          <a:xfrm rot="16200000" flipH="1">
            <a:off x="8365728" y="2726135"/>
            <a:ext cx="539750" cy="555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9" name="Text Box 10"/>
          <p:cNvSpPr txBox="1">
            <a:spLocks noChangeArrowheads="1"/>
          </p:cNvSpPr>
          <p:nvPr/>
        </p:nvSpPr>
        <p:spPr bwMode="auto">
          <a:xfrm>
            <a:off x="7297450" y="1689100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err="1">
                <a:solidFill>
                  <a:schemeClr val="tx1"/>
                </a:solidFill>
              </a:rPr>
              <a:t>prev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3740" name="Text Box 11"/>
          <p:cNvSpPr txBox="1">
            <a:spLocks noChangeArrowheads="1"/>
          </p:cNvSpPr>
          <p:nvPr/>
        </p:nvSpPr>
        <p:spPr bwMode="auto">
          <a:xfrm>
            <a:off x="9233477" y="1689100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next</a:t>
            </a:r>
          </a:p>
        </p:txBody>
      </p:sp>
      <p:sp>
        <p:nvSpPr>
          <p:cNvPr id="73741" name="Text Box 12"/>
          <p:cNvSpPr txBox="1">
            <a:spLocks noChangeArrowheads="1"/>
          </p:cNvSpPr>
          <p:nvPr/>
        </p:nvSpPr>
        <p:spPr bwMode="auto">
          <a:xfrm>
            <a:off x="8267928" y="2998788"/>
            <a:ext cx="740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elem</a:t>
            </a:r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50570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53618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4" name="Rectangle 15"/>
          <p:cNvSpPr>
            <a:spLocks noChangeArrowheads="1"/>
          </p:cNvSpPr>
          <p:nvPr/>
        </p:nvSpPr>
        <p:spPr bwMode="auto">
          <a:xfrm>
            <a:off x="56666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5" name="Freeform 16"/>
          <p:cNvSpPr>
            <a:spLocks/>
          </p:cNvSpPr>
          <p:nvPr/>
        </p:nvSpPr>
        <p:spPr bwMode="auto">
          <a:xfrm>
            <a:off x="5819082" y="4686647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6" name="Rectangle 17"/>
          <p:cNvSpPr>
            <a:spLocks noChangeArrowheads="1"/>
          </p:cNvSpPr>
          <p:nvPr/>
        </p:nvSpPr>
        <p:spPr bwMode="auto">
          <a:xfrm>
            <a:off x="65810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7" name="Rectangle 18"/>
          <p:cNvSpPr>
            <a:spLocks noChangeArrowheads="1"/>
          </p:cNvSpPr>
          <p:nvPr/>
        </p:nvSpPr>
        <p:spPr bwMode="auto">
          <a:xfrm>
            <a:off x="68858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8" name="Rectangle 19"/>
          <p:cNvSpPr>
            <a:spLocks noChangeArrowheads="1"/>
          </p:cNvSpPr>
          <p:nvPr/>
        </p:nvSpPr>
        <p:spPr bwMode="auto">
          <a:xfrm>
            <a:off x="71906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9" name="Freeform 20"/>
          <p:cNvSpPr>
            <a:spLocks/>
          </p:cNvSpPr>
          <p:nvPr/>
        </p:nvSpPr>
        <p:spPr bwMode="auto">
          <a:xfrm>
            <a:off x="7343082" y="4686647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0" name="Rectangle 21"/>
          <p:cNvSpPr>
            <a:spLocks noChangeArrowheads="1"/>
          </p:cNvSpPr>
          <p:nvPr/>
        </p:nvSpPr>
        <p:spPr bwMode="auto">
          <a:xfrm>
            <a:off x="81050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1" name="Rectangle 22"/>
          <p:cNvSpPr>
            <a:spLocks noChangeArrowheads="1"/>
          </p:cNvSpPr>
          <p:nvPr/>
        </p:nvSpPr>
        <p:spPr bwMode="auto">
          <a:xfrm>
            <a:off x="84098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2" name="Rectangle 23"/>
          <p:cNvSpPr>
            <a:spLocks noChangeArrowheads="1"/>
          </p:cNvSpPr>
          <p:nvPr/>
        </p:nvSpPr>
        <p:spPr bwMode="auto">
          <a:xfrm>
            <a:off x="87146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3" name="Freeform 24"/>
          <p:cNvSpPr>
            <a:spLocks/>
          </p:cNvSpPr>
          <p:nvPr/>
        </p:nvSpPr>
        <p:spPr bwMode="auto">
          <a:xfrm>
            <a:off x="8867082" y="4686647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4" name="Rectangle 25"/>
          <p:cNvSpPr>
            <a:spLocks noChangeArrowheads="1"/>
          </p:cNvSpPr>
          <p:nvPr/>
        </p:nvSpPr>
        <p:spPr bwMode="auto">
          <a:xfrm>
            <a:off x="96290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5" name="Rectangle 26"/>
          <p:cNvSpPr>
            <a:spLocks noChangeArrowheads="1"/>
          </p:cNvSpPr>
          <p:nvPr/>
        </p:nvSpPr>
        <p:spPr bwMode="auto">
          <a:xfrm>
            <a:off x="99338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6" name="Rectangle 27"/>
          <p:cNvSpPr>
            <a:spLocks noChangeArrowheads="1"/>
          </p:cNvSpPr>
          <p:nvPr/>
        </p:nvSpPr>
        <p:spPr bwMode="auto">
          <a:xfrm>
            <a:off x="102386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7" name="Freeform 28"/>
          <p:cNvSpPr>
            <a:spLocks/>
          </p:cNvSpPr>
          <p:nvPr/>
        </p:nvSpPr>
        <p:spPr bwMode="auto">
          <a:xfrm rot="10800000">
            <a:off x="5971482" y="4839047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8" name="Freeform 29"/>
          <p:cNvSpPr>
            <a:spLocks/>
          </p:cNvSpPr>
          <p:nvPr/>
        </p:nvSpPr>
        <p:spPr bwMode="auto">
          <a:xfrm rot="10800000">
            <a:off x="7495482" y="4839047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9" name="Freeform 30"/>
          <p:cNvSpPr>
            <a:spLocks/>
          </p:cNvSpPr>
          <p:nvPr/>
        </p:nvSpPr>
        <p:spPr bwMode="auto">
          <a:xfrm rot="10800000">
            <a:off x="9019482" y="4839047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60" name="Freeform 31"/>
          <p:cNvSpPr>
            <a:spLocks/>
          </p:cNvSpPr>
          <p:nvPr/>
        </p:nvSpPr>
        <p:spPr bwMode="auto">
          <a:xfrm>
            <a:off x="5441258" y="4824759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61" name="Freeform 32"/>
          <p:cNvSpPr>
            <a:spLocks/>
          </p:cNvSpPr>
          <p:nvPr/>
        </p:nvSpPr>
        <p:spPr bwMode="auto">
          <a:xfrm>
            <a:off x="6962083" y="4824759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62" name="Freeform 33"/>
          <p:cNvSpPr>
            <a:spLocks/>
          </p:cNvSpPr>
          <p:nvPr/>
        </p:nvSpPr>
        <p:spPr bwMode="auto">
          <a:xfrm>
            <a:off x="8482908" y="4824759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63" name="Freeform 34"/>
          <p:cNvSpPr>
            <a:spLocks/>
          </p:cNvSpPr>
          <p:nvPr/>
        </p:nvSpPr>
        <p:spPr bwMode="auto">
          <a:xfrm>
            <a:off x="10003733" y="4824759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73764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57" y="5408960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376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32" y="5408960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3766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82" y="5408960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3767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07" y="5408960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3768" name="Rectangle 39"/>
          <p:cNvSpPr>
            <a:spLocks noChangeArrowheads="1"/>
          </p:cNvSpPr>
          <p:nvPr/>
        </p:nvSpPr>
        <p:spPr bwMode="auto">
          <a:xfrm>
            <a:off x="111530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69" name="Rectangle 40"/>
          <p:cNvSpPr>
            <a:spLocks noChangeArrowheads="1"/>
          </p:cNvSpPr>
          <p:nvPr/>
        </p:nvSpPr>
        <p:spPr bwMode="auto">
          <a:xfrm>
            <a:off x="41426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0" name="Freeform 41"/>
          <p:cNvSpPr>
            <a:spLocks/>
          </p:cNvSpPr>
          <p:nvPr/>
        </p:nvSpPr>
        <p:spPr bwMode="auto">
          <a:xfrm>
            <a:off x="10391082" y="4672359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1" name="Freeform 42"/>
          <p:cNvSpPr>
            <a:spLocks/>
          </p:cNvSpPr>
          <p:nvPr/>
        </p:nvSpPr>
        <p:spPr bwMode="auto">
          <a:xfrm rot="10800000">
            <a:off x="10543482" y="4824759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2" name="Freeform 43"/>
          <p:cNvSpPr>
            <a:spLocks/>
          </p:cNvSpPr>
          <p:nvPr/>
        </p:nvSpPr>
        <p:spPr bwMode="auto">
          <a:xfrm>
            <a:off x="4295082" y="4672359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3" name="Freeform 44"/>
          <p:cNvSpPr>
            <a:spLocks/>
          </p:cNvSpPr>
          <p:nvPr/>
        </p:nvSpPr>
        <p:spPr bwMode="auto">
          <a:xfrm rot="10800000">
            <a:off x="4447482" y="4824759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4" name="Text Box 45"/>
          <p:cNvSpPr txBox="1">
            <a:spLocks noChangeArrowheads="1"/>
          </p:cNvSpPr>
          <p:nvPr/>
        </p:nvSpPr>
        <p:spPr bwMode="auto">
          <a:xfrm>
            <a:off x="10851275" y="4215159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trailer</a:t>
            </a:r>
          </a:p>
        </p:txBody>
      </p:sp>
      <p:sp>
        <p:nvSpPr>
          <p:cNvPr id="73775" name="Text Box 46"/>
          <p:cNvSpPr txBox="1">
            <a:spLocks noChangeArrowheads="1"/>
          </p:cNvSpPr>
          <p:nvPr/>
        </p:nvSpPr>
        <p:spPr bwMode="auto">
          <a:xfrm>
            <a:off x="3764708" y="4291359"/>
            <a:ext cx="982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73776" name="AutoShape 47"/>
          <p:cNvSpPr>
            <a:spLocks noChangeArrowheads="1"/>
          </p:cNvSpPr>
          <p:nvPr/>
        </p:nvSpPr>
        <p:spPr bwMode="auto">
          <a:xfrm>
            <a:off x="4828482" y="4291359"/>
            <a:ext cx="58674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7" name="Text Box 48"/>
          <p:cNvSpPr txBox="1">
            <a:spLocks noChangeArrowheads="1"/>
          </p:cNvSpPr>
          <p:nvPr/>
        </p:nvSpPr>
        <p:spPr bwMode="auto">
          <a:xfrm>
            <a:off x="8746287" y="4275484"/>
            <a:ext cx="1967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nodes/positions</a:t>
            </a:r>
          </a:p>
        </p:txBody>
      </p:sp>
      <p:sp>
        <p:nvSpPr>
          <p:cNvPr id="73778" name="AutoShape 49"/>
          <p:cNvSpPr>
            <a:spLocks noChangeArrowheads="1"/>
          </p:cNvSpPr>
          <p:nvPr/>
        </p:nvSpPr>
        <p:spPr bwMode="auto">
          <a:xfrm>
            <a:off x="5057082" y="5281959"/>
            <a:ext cx="5638800" cy="1143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9" name="Text Box 50"/>
          <p:cNvSpPr txBox="1">
            <a:spLocks noChangeArrowheads="1"/>
          </p:cNvSpPr>
          <p:nvPr/>
        </p:nvSpPr>
        <p:spPr bwMode="auto">
          <a:xfrm>
            <a:off x="9485682" y="6043959"/>
            <a:ext cx="1225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elements</a:t>
            </a:r>
          </a:p>
        </p:txBody>
      </p:sp>
      <p:sp>
        <p:nvSpPr>
          <p:cNvPr id="73780" name="Text Box 51"/>
          <p:cNvSpPr txBox="1">
            <a:spLocks noChangeArrowheads="1"/>
          </p:cNvSpPr>
          <p:nvPr/>
        </p:nvSpPr>
        <p:spPr bwMode="auto">
          <a:xfrm>
            <a:off x="9439433" y="3048000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73781" name="AutoShape 52"/>
          <p:cNvSpPr>
            <a:spLocks noChangeArrowheads="1"/>
          </p:cNvSpPr>
          <p:nvPr/>
        </p:nvSpPr>
        <p:spPr bwMode="auto">
          <a:xfrm>
            <a:off x="7010400" y="1600200"/>
            <a:ext cx="3200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Deque with a Doubly Linked List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10011670" cy="3541714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 smtClean="0"/>
                  <a:t>The front element is stored at the first node</a:t>
                </a:r>
              </a:p>
              <a:p>
                <a:r>
                  <a:rPr lang="en-US" altLang="en-US" dirty="0" smtClean="0"/>
                  <a:t>The rear element is stored at the last node</a:t>
                </a: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dirty="0" smtClean="0"/>
                  <a:t>The space used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and each operation of the </a:t>
                </a:r>
                <a:r>
                  <a:rPr lang="en-US" altLang="en-US" dirty="0" err="1" smtClean="0"/>
                  <a:t>Deque</a:t>
                </a:r>
                <a:r>
                  <a:rPr lang="en-US" altLang="en-US" dirty="0" smtClean="0"/>
                  <a:t> ADT takes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/>
                  <a:t>time</a:t>
                </a:r>
              </a:p>
            </p:txBody>
          </p:sp>
        </mc:Choice>
        <mc:Fallback xmlns="">
          <p:sp>
            <p:nvSpPr>
              <p:cNvPr id="7475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10011670" cy="3541714"/>
              </a:xfrm>
              <a:blipFill rotWithShape="0">
                <a:blip r:embed="rId2"/>
                <a:stretch>
                  <a:fillRect l="-1217" t="-2238" r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13"/>
          <p:cNvSpPr>
            <a:spLocks noChangeArrowheads="1"/>
          </p:cNvSpPr>
          <p:nvPr/>
        </p:nvSpPr>
        <p:spPr bwMode="auto">
          <a:xfrm>
            <a:off x="50570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2" name="Rectangle 14"/>
          <p:cNvSpPr>
            <a:spLocks noChangeArrowheads="1"/>
          </p:cNvSpPr>
          <p:nvPr/>
        </p:nvSpPr>
        <p:spPr bwMode="auto">
          <a:xfrm>
            <a:off x="53618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56666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4" name="Freeform 16"/>
          <p:cNvSpPr>
            <a:spLocks/>
          </p:cNvSpPr>
          <p:nvPr/>
        </p:nvSpPr>
        <p:spPr bwMode="auto">
          <a:xfrm>
            <a:off x="5819082" y="4686647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5" name="Rectangle 17"/>
          <p:cNvSpPr>
            <a:spLocks noChangeArrowheads="1"/>
          </p:cNvSpPr>
          <p:nvPr/>
        </p:nvSpPr>
        <p:spPr bwMode="auto">
          <a:xfrm>
            <a:off x="65810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6" name="Rectangle 18"/>
          <p:cNvSpPr>
            <a:spLocks noChangeArrowheads="1"/>
          </p:cNvSpPr>
          <p:nvPr/>
        </p:nvSpPr>
        <p:spPr bwMode="auto">
          <a:xfrm>
            <a:off x="68858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71906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8" name="Freeform 20"/>
          <p:cNvSpPr>
            <a:spLocks/>
          </p:cNvSpPr>
          <p:nvPr/>
        </p:nvSpPr>
        <p:spPr bwMode="auto">
          <a:xfrm>
            <a:off x="7343082" y="4686647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9" name="Rectangle 21"/>
          <p:cNvSpPr>
            <a:spLocks noChangeArrowheads="1"/>
          </p:cNvSpPr>
          <p:nvPr/>
        </p:nvSpPr>
        <p:spPr bwMode="auto">
          <a:xfrm>
            <a:off x="81050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0" name="Rectangle 22"/>
          <p:cNvSpPr>
            <a:spLocks noChangeArrowheads="1"/>
          </p:cNvSpPr>
          <p:nvPr/>
        </p:nvSpPr>
        <p:spPr bwMode="auto">
          <a:xfrm>
            <a:off x="84098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1" name="Rectangle 23"/>
          <p:cNvSpPr>
            <a:spLocks noChangeArrowheads="1"/>
          </p:cNvSpPr>
          <p:nvPr/>
        </p:nvSpPr>
        <p:spPr bwMode="auto">
          <a:xfrm>
            <a:off x="87146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2" name="Freeform 24"/>
          <p:cNvSpPr>
            <a:spLocks/>
          </p:cNvSpPr>
          <p:nvPr/>
        </p:nvSpPr>
        <p:spPr bwMode="auto">
          <a:xfrm>
            <a:off x="8867082" y="4686647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3" name="Rectangle 25"/>
          <p:cNvSpPr>
            <a:spLocks noChangeArrowheads="1"/>
          </p:cNvSpPr>
          <p:nvPr/>
        </p:nvSpPr>
        <p:spPr bwMode="auto">
          <a:xfrm>
            <a:off x="96290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4" name="Rectangle 26"/>
          <p:cNvSpPr>
            <a:spLocks noChangeArrowheads="1"/>
          </p:cNvSpPr>
          <p:nvPr/>
        </p:nvSpPr>
        <p:spPr bwMode="auto">
          <a:xfrm>
            <a:off x="99338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5" name="Rectangle 27"/>
          <p:cNvSpPr>
            <a:spLocks noChangeArrowheads="1"/>
          </p:cNvSpPr>
          <p:nvPr/>
        </p:nvSpPr>
        <p:spPr bwMode="auto">
          <a:xfrm>
            <a:off x="102386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6" name="Freeform 28"/>
          <p:cNvSpPr>
            <a:spLocks/>
          </p:cNvSpPr>
          <p:nvPr/>
        </p:nvSpPr>
        <p:spPr bwMode="auto">
          <a:xfrm rot="10800000">
            <a:off x="5971482" y="4839047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7" name="Freeform 29"/>
          <p:cNvSpPr>
            <a:spLocks/>
          </p:cNvSpPr>
          <p:nvPr/>
        </p:nvSpPr>
        <p:spPr bwMode="auto">
          <a:xfrm rot="10800000">
            <a:off x="7495482" y="4839047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8" name="Freeform 30"/>
          <p:cNvSpPr>
            <a:spLocks/>
          </p:cNvSpPr>
          <p:nvPr/>
        </p:nvSpPr>
        <p:spPr bwMode="auto">
          <a:xfrm rot="10800000">
            <a:off x="9019482" y="4839047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9" name="Freeform 31"/>
          <p:cNvSpPr>
            <a:spLocks/>
          </p:cNvSpPr>
          <p:nvPr/>
        </p:nvSpPr>
        <p:spPr bwMode="auto">
          <a:xfrm>
            <a:off x="5441258" y="4824759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0" name="Freeform 32"/>
          <p:cNvSpPr>
            <a:spLocks/>
          </p:cNvSpPr>
          <p:nvPr/>
        </p:nvSpPr>
        <p:spPr bwMode="auto">
          <a:xfrm>
            <a:off x="6962083" y="4824759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1" name="Freeform 33"/>
          <p:cNvSpPr>
            <a:spLocks/>
          </p:cNvSpPr>
          <p:nvPr/>
        </p:nvSpPr>
        <p:spPr bwMode="auto">
          <a:xfrm>
            <a:off x="8482908" y="4824759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2" name="Freeform 34"/>
          <p:cNvSpPr>
            <a:spLocks/>
          </p:cNvSpPr>
          <p:nvPr/>
        </p:nvSpPr>
        <p:spPr bwMode="auto">
          <a:xfrm>
            <a:off x="10003733" y="4824759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10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57" y="5408960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32" y="5408960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5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82" y="5408960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6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07" y="5408960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7" name="Rectangle 39"/>
          <p:cNvSpPr>
            <a:spLocks noChangeArrowheads="1"/>
          </p:cNvSpPr>
          <p:nvPr/>
        </p:nvSpPr>
        <p:spPr bwMode="auto">
          <a:xfrm>
            <a:off x="111530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8" name="Rectangle 40"/>
          <p:cNvSpPr>
            <a:spLocks noChangeArrowheads="1"/>
          </p:cNvSpPr>
          <p:nvPr/>
        </p:nvSpPr>
        <p:spPr bwMode="auto">
          <a:xfrm>
            <a:off x="4142682" y="4672359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9" name="Freeform 41"/>
          <p:cNvSpPr>
            <a:spLocks/>
          </p:cNvSpPr>
          <p:nvPr/>
        </p:nvSpPr>
        <p:spPr bwMode="auto">
          <a:xfrm>
            <a:off x="10391082" y="4672359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0" name="Freeform 42"/>
          <p:cNvSpPr>
            <a:spLocks/>
          </p:cNvSpPr>
          <p:nvPr/>
        </p:nvSpPr>
        <p:spPr bwMode="auto">
          <a:xfrm rot="10800000">
            <a:off x="10543482" y="4824759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1" name="Freeform 43"/>
          <p:cNvSpPr>
            <a:spLocks/>
          </p:cNvSpPr>
          <p:nvPr/>
        </p:nvSpPr>
        <p:spPr bwMode="auto">
          <a:xfrm>
            <a:off x="4295082" y="4672359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2" name="Freeform 44"/>
          <p:cNvSpPr>
            <a:spLocks/>
          </p:cNvSpPr>
          <p:nvPr/>
        </p:nvSpPr>
        <p:spPr bwMode="auto">
          <a:xfrm rot="10800000">
            <a:off x="4447482" y="4824759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3" name="Text Box 45"/>
          <p:cNvSpPr txBox="1">
            <a:spLocks noChangeArrowheads="1"/>
          </p:cNvSpPr>
          <p:nvPr/>
        </p:nvSpPr>
        <p:spPr bwMode="auto">
          <a:xfrm>
            <a:off x="10972301" y="4215159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last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" name="Text Box 46"/>
          <p:cNvSpPr txBox="1">
            <a:spLocks noChangeArrowheads="1"/>
          </p:cNvSpPr>
          <p:nvPr/>
        </p:nvSpPr>
        <p:spPr bwMode="auto">
          <a:xfrm>
            <a:off x="3957871" y="4291359"/>
            <a:ext cx="596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first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5" name="AutoShape 47"/>
          <p:cNvSpPr>
            <a:spLocks noChangeArrowheads="1"/>
          </p:cNvSpPr>
          <p:nvPr/>
        </p:nvSpPr>
        <p:spPr bwMode="auto">
          <a:xfrm>
            <a:off x="4828482" y="4291359"/>
            <a:ext cx="58674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7" name="AutoShape 49"/>
          <p:cNvSpPr>
            <a:spLocks noChangeArrowheads="1"/>
          </p:cNvSpPr>
          <p:nvPr/>
        </p:nvSpPr>
        <p:spPr bwMode="auto">
          <a:xfrm>
            <a:off x="5057082" y="5281959"/>
            <a:ext cx="5638800" cy="1143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8" name="Text Box 50"/>
          <p:cNvSpPr txBox="1">
            <a:spLocks noChangeArrowheads="1"/>
          </p:cNvSpPr>
          <p:nvPr/>
        </p:nvSpPr>
        <p:spPr bwMode="auto">
          <a:xfrm>
            <a:off x="9485682" y="6043959"/>
            <a:ext cx="1225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38723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Performance and Limitations </a:t>
            </a:r>
            <a:br>
              <a:rPr lang="en-US" altLang="en-US" smtClean="0"/>
            </a:br>
            <a:r>
              <a:rPr lang="en-US" altLang="en-US" sz="2800"/>
              <a:t>- doubly linked list implementation of deque ADT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 fontScale="92500" lnSpcReduction="20000"/>
              </a:bodyPr>
              <a:lstStyle/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800" dirty="0"/>
                  <a:t>Performance</a:t>
                </a:r>
              </a:p>
              <a:p>
                <a:pPr lvl="1" eaLnBrk="1" hangingPunct="1"/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altLang="en-US" sz="2400" dirty="0"/>
                  <a:t> be the number of elements in the stack</a:t>
                </a:r>
              </a:p>
              <a:p>
                <a:pPr lvl="1" eaLnBrk="1" hangingPunct="1"/>
                <a:r>
                  <a:rPr lang="en-US" altLang="en-US" sz="2400" dirty="0"/>
                  <a:t>The space used is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1" eaLnBrk="1" hangingPunct="1"/>
                <a:r>
                  <a:rPr lang="en-US" altLang="en-US" sz="2400" dirty="0"/>
                  <a:t>Each operation runs in time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(1)</m:t>
                    </m:r>
                  </m:oMath>
                </a14:m>
                <a:endParaRPr lang="en-US" altLang="en-US" sz="2400" dirty="0"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800" dirty="0"/>
                  <a:t>Limitations</a:t>
                </a:r>
              </a:p>
              <a:p>
                <a:pPr lvl="1" eaLnBrk="1" hangingPunct="1"/>
                <a:r>
                  <a:rPr lang="en-US" altLang="en-US" sz="2400" dirty="0"/>
                  <a:t>NOTE: we do not have the limitation of the array based implementation on the size of the stack b/c the size of the linked list is not fixed, </a:t>
                </a:r>
                <a:r>
                  <a:rPr lang="en-US" altLang="en-US" sz="2400" dirty="0" smtClean="0"/>
                  <a:t>i.e</a:t>
                </a:r>
                <a:r>
                  <a:rPr lang="en-US" altLang="en-US" sz="2400" dirty="0"/>
                  <a:t>., the </a:t>
                </a:r>
                <a:r>
                  <a:rPr lang="en-US" altLang="en-US" sz="2400" dirty="0" err="1"/>
                  <a:t>deque</a:t>
                </a:r>
                <a:r>
                  <a:rPr lang="en-US" altLang="en-US" sz="2400" dirty="0"/>
                  <a:t> is NEVER full.</a:t>
                </a:r>
              </a:p>
            </p:txBody>
          </p:sp>
        </mc:Choice>
        <mc:Fallback xmlns="">
          <p:sp>
            <p:nvSpPr>
              <p:cNvPr id="7577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5" t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4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Exceptions</a:t>
            </a:r>
          </a:p>
        </p:txBody>
      </p:sp>
      <p:sp>
        <p:nvSpPr>
          <p:cNvPr id="3584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Attempting the execution of an operation of ADT may sometimes cause an error condition, called an exception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Exceptions are said to be “thrown” by an operation that cannot be executed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71" y="3884058"/>
            <a:ext cx="2211658" cy="277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Deque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2961594"/>
                  </p:ext>
                </p:extLst>
              </p:nvPr>
            </p:nvGraphicFramePr>
            <p:xfrm>
              <a:off x="1173955" y="2086596"/>
              <a:ext cx="9840913" cy="3852864"/>
            </p:xfrm>
            <a:graphic>
              <a:graphicData uri="http://schemas.openxmlformats.org/drawingml/2006/table">
                <a:tbl>
                  <a:tblPr/>
                  <a:tblGrid>
                    <a:gridCol w="1740218"/>
                    <a:gridCol w="1376680"/>
                    <a:gridCol w="2316480"/>
                    <a:gridCol w="2573655"/>
                    <a:gridCol w="1833880"/>
                  </a:tblGrid>
                  <a:tr h="823913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Fixed-Size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Expandable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(doubling strategy)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Singly-Linked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Doubly-Linked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10699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eraseFront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en-US" sz="18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eraseBack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one at list tail,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(1)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for other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823913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insertFront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18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𝑜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en-US" sz="18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insertBack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𝑜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Worst Case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(1)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Best Case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(1)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Average Case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</a:tr>
                  <a:tr h="468313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front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back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576263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size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empty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2961594"/>
                  </p:ext>
                </p:extLst>
              </p:nvPr>
            </p:nvGraphicFramePr>
            <p:xfrm>
              <a:off x="1173955" y="2086596"/>
              <a:ext cx="9840913" cy="3852864"/>
            </p:xfrm>
            <a:graphic>
              <a:graphicData uri="http://schemas.openxmlformats.org/drawingml/2006/table">
                <a:tbl>
                  <a:tblPr/>
                  <a:tblGrid>
                    <a:gridCol w="1740218"/>
                    <a:gridCol w="1376680"/>
                    <a:gridCol w="2316480"/>
                    <a:gridCol w="2573655"/>
                    <a:gridCol w="1833880"/>
                  </a:tblGrid>
                  <a:tr h="823913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Fixed-Size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Expandable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(doubling strategy)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Singly-Linked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Doubly-Linked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50" t="-79545" r="-466434" b="-18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26991" t="-79545" r="-490265" b="-18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35000" t="-79545" r="-191579" b="-18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11611" t="-79545" r="-72512" b="-18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36877" t="-79545" r="-1661" b="-184091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50" t="-210667" r="-466434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26991" t="-210667" r="-490265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35000" t="-210667" r="-191579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11611" t="-210667" r="-72512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36877" t="-210667" r="-1661" b="-116000"/>
                          </a:stretch>
                        </a:blipFill>
                      </a:tcPr>
                    </a:tc>
                  </a:tr>
                  <a:tr h="4683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50" t="-605195" r="-466434" b="-125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26991" t="-605195" r="-490265" b="-125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35000" t="-605195" r="-191579" b="-125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11611" t="-605195" r="-72512" b="-125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36877" t="-605195" r="-1661" b="-125974"/>
                          </a:stretch>
                        </a:blipFill>
                      </a:tcPr>
                    </a:tc>
                  </a:tr>
                  <a:tr h="576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50" t="-571579" r="-46643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26991" t="-571579" r="-49026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35000" t="-571579" r="-191579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11611" t="-571579" r="-7251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36877" t="-571579" r="-1661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82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</a:t>
                </a:r>
                <a:r>
                  <a:rPr lang="en-US" dirty="0"/>
                  <a:t>would you design a stack which, in addition to push and </a:t>
                </a:r>
                <a:r>
                  <a:rPr lang="en-US" dirty="0" smtClean="0"/>
                  <a:t>pop, </a:t>
                </a:r>
                <a:r>
                  <a:rPr lang="en-US" dirty="0"/>
                  <a:t>also has a function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min</a:t>
                </a:r>
                <a:r>
                  <a:rPr lang="en-US" dirty="0"/>
                  <a:t> which returns the minimum element?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push</a:t>
                </a:r>
                <a:r>
                  <a:rPr lang="en-US" dirty="0"/>
                  <a:t>,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:r>
                  <a:rPr lang="en-US" dirty="0"/>
                  <a:t> and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min</a:t>
                </a:r>
                <a:r>
                  <a:rPr lang="en-US" dirty="0"/>
                  <a:t> should all operate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 r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Gayle Laakmann McDowell, "Cracking the Code Interview: 150 Programming Questions and Solutions", 5th edition, CareerCup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</a:t>
            </a:r>
            <a:r>
              <a:rPr lang="en-US" dirty="0"/>
              <a:t>the classic problem of the Towers of Hanoi, you have 3 towers and N disks of different sizes which can slide onto any tower. The puzzle starts with disks sorted in ascending order of size from top to bottom (i.e. , each disk sits on top </a:t>
            </a:r>
            <a:r>
              <a:rPr lang="en-US" dirty="0" smtClean="0"/>
              <a:t>of </a:t>
            </a:r>
            <a:r>
              <a:rPr lang="en-US" dirty="0"/>
              <a:t>an even larger one). You have the following constraints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1) Only one disk can be moved at a time.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2) A disk is slid off the top of one tower onto the next tower.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3) A disk can only be placed on top </a:t>
            </a:r>
            <a:r>
              <a:rPr lang="en-US" dirty="0" smtClean="0"/>
              <a:t>of </a:t>
            </a:r>
            <a:r>
              <a:rPr lang="en-US" dirty="0"/>
              <a:t>a larger </a:t>
            </a:r>
            <a:r>
              <a:rPr lang="en-US" dirty="0" smtClean="0"/>
              <a:t>disk.</a:t>
            </a:r>
            <a:br>
              <a:rPr lang="en-US" dirty="0" smtClean="0"/>
            </a:br>
            <a:r>
              <a:rPr lang="en-US" dirty="0" smtClean="0"/>
              <a:t>Write pseudocode to move </a:t>
            </a:r>
            <a:r>
              <a:rPr lang="en-US" dirty="0"/>
              <a:t>the disks from the first tower to the last using stacks.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Gayle Laakmann McDowell, "Cracking the Code Interview: 150 Programming Questions and Solutions", 5th edition, CareerCup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Ch5. </a:t>
            </a:r>
            <a:br>
              <a:rPr lang="en-US" dirty="0" smtClean="0"/>
            </a:br>
            <a:r>
              <a:rPr lang="en-US" dirty="0" smtClean="0"/>
              <a:t>Stacks, Queues, and </a:t>
            </a:r>
            <a:r>
              <a:rPr lang="en-US" dirty="0" err="1" smtClean="0"/>
              <a:t>Deques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Acknowledgement: These slides are adapted from slides provided with Data Structures and Algorithms in C++, Goodrich, </a:t>
            </a:r>
            <a:r>
              <a:rPr lang="en-US" sz="1600" dirty="0" err="1"/>
              <a:t>Tamassia</a:t>
            </a:r>
            <a:r>
              <a:rPr lang="en-US" sz="1600" dirty="0"/>
              <a:t> and Mount (Wiley 2004</a:t>
            </a:r>
            <a:r>
              <a:rPr lang="en-US" sz="1600" dirty="0" smtClean="0"/>
              <a:t>) and slides from Nancy M. Amato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The Stack ADT (</a:t>
            </a:r>
            <a:r>
              <a:rPr lang="en-US" altLang="en-US" dirty="0">
                <a:cs typeface="Tahoma" panose="020B0604030504040204" pitchFamily="34" charset="0"/>
              </a:rPr>
              <a:t>Ch. 5.1</a:t>
            </a:r>
            <a:r>
              <a:rPr lang="en-US" altLang="en-US" dirty="0"/>
              <a:t>.1)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Array-based implementation (</a:t>
            </a:r>
            <a:r>
              <a:rPr lang="en-US" altLang="en-US" dirty="0">
                <a:cs typeface="Tahoma" panose="020B0604030504040204" pitchFamily="34" charset="0"/>
              </a:rPr>
              <a:t>Ch. 5.1.4</a:t>
            </a:r>
            <a:r>
              <a:rPr lang="en-US" altLang="en-US" dirty="0"/>
              <a:t>)</a:t>
            </a:r>
          </a:p>
          <a:p>
            <a:pPr>
              <a:buClr>
                <a:schemeClr val="tx1"/>
              </a:buClr>
            </a:pPr>
            <a:r>
              <a:rPr lang="en-US" altLang="en-US" dirty="0" err="1"/>
              <a:t>Growable</a:t>
            </a:r>
            <a:r>
              <a:rPr lang="en-US" altLang="en-US" dirty="0"/>
              <a:t> array-based stack</a:t>
            </a:r>
          </a:p>
          <a:p>
            <a:endParaRPr lang="en-US" dirty="0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3246864" y="4867509"/>
            <a:ext cx="1295400" cy="1066800"/>
            <a:chOff x="1440" y="2448"/>
            <a:chExt cx="816" cy="672"/>
          </a:xfrm>
        </p:grpSpPr>
        <p:sp>
          <p:nvSpPr>
            <p:cNvPr id="30735" name="AutoShape 4"/>
            <p:cNvSpPr>
              <a:spLocks noChangeArrowheads="1"/>
            </p:cNvSpPr>
            <p:nvPr/>
          </p:nvSpPr>
          <p:spPr bwMode="auto">
            <a:xfrm>
              <a:off x="1488" y="2880"/>
              <a:ext cx="672" cy="240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6" name="AutoShape 5"/>
            <p:cNvSpPr>
              <a:spLocks noChangeArrowheads="1"/>
            </p:cNvSpPr>
            <p:nvPr/>
          </p:nvSpPr>
          <p:spPr bwMode="auto">
            <a:xfrm>
              <a:off x="1584" y="2736"/>
              <a:ext cx="672" cy="240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7" name="AutoShape 6"/>
            <p:cNvSpPr>
              <a:spLocks noChangeArrowheads="1"/>
            </p:cNvSpPr>
            <p:nvPr/>
          </p:nvSpPr>
          <p:spPr bwMode="auto">
            <a:xfrm>
              <a:off x="1440" y="2592"/>
              <a:ext cx="672" cy="240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8" name="AutoShape 7"/>
            <p:cNvSpPr>
              <a:spLocks noChangeArrowheads="1"/>
            </p:cNvSpPr>
            <p:nvPr/>
          </p:nvSpPr>
          <p:spPr bwMode="auto">
            <a:xfrm>
              <a:off x="1584" y="2448"/>
              <a:ext cx="672" cy="240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24" name="Group 8"/>
          <p:cNvGrpSpPr>
            <a:grpSpLocks/>
          </p:cNvGrpSpPr>
          <p:nvPr/>
        </p:nvGrpSpPr>
        <p:grpSpPr bwMode="auto">
          <a:xfrm flipH="1">
            <a:off x="4923264" y="4867509"/>
            <a:ext cx="1295400" cy="1066800"/>
            <a:chOff x="1440" y="2448"/>
            <a:chExt cx="816" cy="672"/>
          </a:xfrm>
        </p:grpSpPr>
        <p:sp>
          <p:nvSpPr>
            <p:cNvPr id="30731" name="AutoShape 9"/>
            <p:cNvSpPr>
              <a:spLocks noChangeArrowheads="1"/>
            </p:cNvSpPr>
            <p:nvPr/>
          </p:nvSpPr>
          <p:spPr bwMode="auto">
            <a:xfrm>
              <a:off x="1488" y="2880"/>
              <a:ext cx="672" cy="240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2" name="AutoShape 10"/>
            <p:cNvSpPr>
              <a:spLocks noChangeArrowheads="1"/>
            </p:cNvSpPr>
            <p:nvPr/>
          </p:nvSpPr>
          <p:spPr bwMode="auto">
            <a:xfrm>
              <a:off x="1584" y="2736"/>
              <a:ext cx="672" cy="240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3" name="AutoShape 11"/>
            <p:cNvSpPr>
              <a:spLocks noChangeArrowheads="1"/>
            </p:cNvSpPr>
            <p:nvPr/>
          </p:nvSpPr>
          <p:spPr bwMode="auto">
            <a:xfrm>
              <a:off x="1440" y="2592"/>
              <a:ext cx="672" cy="240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4" name="AutoShape 12"/>
            <p:cNvSpPr>
              <a:spLocks noChangeArrowheads="1"/>
            </p:cNvSpPr>
            <p:nvPr/>
          </p:nvSpPr>
          <p:spPr bwMode="auto">
            <a:xfrm>
              <a:off x="1584" y="2448"/>
              <a:ext cx="672" cy="240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725" name="Group 13"/>
          <p:cNvGrpSpPr>
            <a:grpSpLocks/>
          </p:cNvGrpSpPr>
          <p:nvPr/>
        </p:nvGrpSpPr>
        <p:grpSpPr bwMode="auto">
          <a:xfrm>
            <a:off x="6599664" y="4867509"/>
            <a:ext cx="1295400" cy="1066800"/>
            <a:chOff x="1440" y="2448"/>
            <a:chExt cx="816" cy="672"/>
          </a:xfrm>
        </p:grpSpPr>
        <p:sp>
          <p:nvSpPr>
            <p:cNvPr id="30727" name="AutoShape 14"/>
            <p:cNvSpPr>
              <a:spLocks noChangeArrowheads="1"/>
            </p:cNvSpPr>
            <p:nvPr/>
          </p:nvSpPr>
          <p:spPr bwMode="auto">
            <a:xfrm>
              <a:off x="1488" y="2880"/>
              <a:ext cx="672" cy="240"/>
            </a:xfrm>
            <a:prstGeom prst="ca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28" name="AutoShape 15"/>
            <p:cNvSpPr>
              <a:spLocks noChangeArrowheads="1"/>
            </p:cNvSpPr>
            <p:nvPr/>
          </p:nvSpPr>
          <p:spPr bwMode="auto">
            <a:xfrm>
              <a:off x="1584" y="2736"/>
              <a:ext cx="672" cy="240"/>
            </a:xfrm>
            <a:prstGeom prst="ca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29" name="AutoShape 16"/>
            <p:cNvSpPr>
              <a:spLocks noChangeArrowheads="1"/>
            </p:cNvSpPr>
            <p:nvPr/>
          </p:nvSpPr>
          <p:spPr bwMode="auto">
            <a:xfrm>
              <a:off x="1440" y="2592"/>
              <a:ext cx="672" cy="240"/>
            </a:xfrm>
            <a:prstGeom prst="ca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0" name="AutoShape 17"/>
            <p:cNvSpPr>
              <a:spLocks noChangeArrowheads="1"/>
            </p:cNvSpPr>
            <p:nvPr/>
          </p:nvSpPr>
          <p:spPr bwMode="auto">
            <a:xfrm>
              <a:off x="1584" y="2448"/>
              <a:ext cx="672" cy="240"/>
            </a:xfrm>
            <a:prstGeom prst="ca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7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Stacks</a:t>
            </a:r>
          </a:p>
        </p:txBody>
      </p:sp>
      <p:sp>
        <p:nvSpPr>
          <p:cNvPr id="3789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A data structure similar to a neat stack of something, basically only access to top element is allowed – also </a:t>
            </a:r>
            <a:r>
              <a:rPr lang="en-US" altLang="en-US" sz="2800" dirty="0" err="1" smtClean="0"/>
              <a:t>reffered</a:t>
            </a:r>
            <a:r>
              <a:rPr lang="en-US" altLang="en-US" sz="2800" dirty="0" smtClean="0"/>
              <a:t> to as LIFO (last-in, first-out) storage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Direct </a:t>
            </a:r>
            <a:r>
              <a:rPr lang="en-US" altLang="en-US" sz="2800" dirty="0"/>
              <a:t>applications</a:t>
            </a:r>
          </a:p>
          <a:p>
            <a:pPr lvl="1" eaLnBrk="1" hangingPunct="1"/>
            <a:r>
              <a:rPr lang="en-US" altLang="en-US" sz="2400" dirty="0"/>
              <a:t>Page-visited history in a Web browser</a:t>
            </a:r>
          </a:p>
          <a:p>
            <a:pPr lvl="1" eaLnBrk="1" hangingPunct="1"/>
            <a:r>
              <a:rPr lang="en-US" altLang="en-US" sz="2400" dirty="0"/>
              <a:t>Undo sequence in a text editor</a:t>
            </a:r>
          </a:p>
          <a:p>
            <a:pPr lvl="1" eaLnBrk="1" hangingPunct="1"/>
            <a:r>
              <a:rPr lang="en-US" altLang="en-US" sz="2400" dirty="0"/>
              <a:t>Saving local variables when one function calls another, and this one calls another, and so on.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/>
              <a:t>Indirect applications</a:t>
            </a:r>
          </a:p>
          <a:p>
            <a:pPr lvl="1" eaLnBrk="1" hangingPunct="1"/>
            <a:r>
              <a:rPr lang="en-US" altLang="en-US" sz="2400" dirty="0"/>
              <a:t>Auxiliary data structure for algorithms</a:t>
            </a:r>
          </a:p>
          <a:p>
            <a:pPr lvl="1" eaLnBrk="1" hangingPunct="1"/>
            <a:r>
              <a:rPr lang="en-US" altLang="en-US" sz="2400" dirty="0"/>
              <a:t>Component of other data structures</a:t>
            </a:r>
          </a:p>
        </p:txBody>
      </p:sp>
      <p:pic>
        <p:nvPicPr>
          <p:cNvPr id="7170" name="Picture 2" descr="http://cdn2.frugalfinders.com/wp-content/uploads/2013/02/Stack-of-Pancak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25" y="4821045"/>
            <a:ext cx="1759216" cy="19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Stack ADT </a:t>
            </a:r>
          </a:p>
        </p:txBody>
      </p:sp>
      <p:sp>
        <p:nvSpPr>
          <p:cNvPr id="348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chemeClr val="accent1"/>
                </a:solidFill>
              </a:rPr>
              <a:t>Stack</a:t>
            </a:r>
            <a:r>
              <a:rPr lang="en-US" altLang="en-US" dirty="0"/>
              <a:t> ADT stores arbitrary objects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dirty="0"/>
              <a:t>Insertions and deletions follow the </a:t>
            </a:r>
            <a:r>
              <a:rPr lang="en-US" altLang="en-US" dirty="0">
                <a:solidFill>
                  <a:schemeClr val="accent1"/>
                </a:solidFill>
              </a:rPr>
              <a:t>last-in first-out (LIFO)</a:t>
            </a:r>
            <a:r>
              <a:rPr lang="en-US" altLang="en-US" dirty="0"/>
              <a:t> scheme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dirty="0"/>
              <a:t>Main stack operations: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p</a:t>
            </a:r>
            <a:r>
              <a:rPr lang="en-US" altLang="en-US" dirty="0" smtClean="0">
                <a:solidFill>
                  <a:schemeClr val="accent1"/>
                </a:solidFill>
              </a:rPr>
              <a:t>ush(e</a:t>
            </a:r>
            <a:r>
              <a:rPr lang="en-US" altLang="en-US" dirty="0">
                <a:solidFill>
                  <a:schemeClr val="accent1"/>
                </a:solidFill>
              </a:rPr>
              <a:t>)</a:t>
            </a:r>
            <a:r>
              <a:rPr lang="en-US" altLang="en-US" dirty="0"/>
              <a:t>: inserts element e at the top of the stack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pop()</a:t>
            </a:r>
            <a:r>
              <a:rPr lang="en-US" altLang="en-US" dirty="0"/>
              <a:t>: removes and returns the top element of the stack (last inserted element)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top()</a:t>
            </a:r>
            <a:r>
              <a:rPr lang="en-US" altLang="en-US" dirty="0"/>
              <a:t>: returns reference to the top element without removing it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3482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dirty="0"/>
              <a:t>Auxiliary stack operations: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size()</a:t>
            </a:r>
            <a:r>
              <a:rPr lang="en-US" altLang="en-US" dirty="0"/>
              <a:t>: returns the number of elements in the stack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empty()</a:t>
            </a:r>
            <a:r>
              <a:rPr lang="en-US" altLang="en-US" dirty="0"/>
              <a:t>: a Boolean value indicating whether the stack is </a:t>
            </a:r>
            <a:r>
              <a:rPr lang="en-US" altLang="en-US" dirty="0" smtClean="0"/>
              <a:t>empty</a:t>
            </a:r>
          </a:p>
          <a:p>
            <a:r>
              <a:rPr lang="en-US" altLang="en-US" dirty="0"/>
              <a:t>Attempting the execution of </a:t>
            </a:r>
            <a:r>
              <a:rPr lang="en-US" altLang="en-US" dirty="0">
                <a:solidFill>
                  <a:schemeClr val="accent1"/>
                </a:solidFill>
              </a:rPr>
              <a:t>pop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chemeClr val="accent1"/>
                </a:solidFill>
              </a:rPr>
              <a:t>top</a:t>
            </a:r>
            <a:r>
              <a:rPr lang="en-US" altLang="en-US" dirty="0"/>
              <a:t> on an empty stack throws an </a:t>
            </a:r>
            <a:r>
              <a:rPr lang="en-US" altLang="en-US" dirty="0" err="1" smtClean="0">
                <a:solidFill>
                  <a:schemeClr val="accent1"/>
                </a:solidFill>
              </a:rPr>
              <a:t>EmptyStackException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78619"/>
              </p:ext>
            </p:extLst>
          </p:nvPr>
        </p:nvGraphicFramePr>
        <p:xfrm>
          <a:off x="8609805" y="4905375"/>
          <a:ext cx="21336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Clip" r:id="rId3" imgW="4671000" imgH="3877560" progId="MS_ClipArt_Gallery.2">
                  <p:embed/>
                </p:oleObj>
              </mc:Choice>
              <mc:Fallback>
                <p:oleObj name="Clip" r:id="rId3" imgW="4671000" imgH="3877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805" y="4905375"/>
                        <a:ext cx="213360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1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Exercise: Stacks</a:t>
            </a:r>
          </a:p>
        </p:txBody>
      </p:sp>
      <p:sp>
        <p:nvSpPr>
          <p:cNvPr id="368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/>
              <a:t>Describe the output of the following series of stack </a:t>
            </a:r>
            <a:r>
              <a:rPr lang="en-US" altLang="en-US" sz="2800" dirty="0" smtClean="0"/>
              <a:t>operations</a:t>
            </a:r>
          </a:p>
          <a:p>
            <a:pPr lvl="1">
              <a:buClr>
                <a:schemeClr val="tx1"/>
              </a:buClr>
            </a:pPr>
            <a:r>
              <a:rPr lang="en-US" altLang="en-US" dirty="0" smtClean="0"/>
              <a:t>Push(8)</a:t>
            </a:r>
          </a:p>
          <a:p>
            <a:pPr lvl="1" eaLnBrk="1" hangingPunct="1"/>
            <a:r>
              <a:rPr lang="en-US" altLang="en-US" dirty="0" smtClean="0"/>
              <a:t>Push(3)</a:t>
            </a:r>
          </a:p>
          <a:p>
            <a:pPr lvl="1" eaLnBrk="1" hangingPunct="1"/>
            <a:r>
              <a:rPr lang="en-US" altLang="en-US" dirty="0" smtClean="0"/>
              <a:t>Pop()</a:t>
            </a:r>
          </a:p>
          <a:p>
            <a:pPr lvl="1" eaLnBrk="1" hangingPunct="1"/>
            <a:r>
              <a:rPr lang="en-US" altLang="en-US" dirty="0" smtClean="0"/>
              <a:t>Push(2)</a:t>
            </a:r>
          </a:p>
          <a:p>
            <a:pPr lvl="1" eaLnBrk="1" hangingPunct="1"/>
            <a:r>
              <a:rPr lang="en-US" altLang="en-US" dirty="0" smtClean="0"/>
              <a:t>Push(5)</a:t>
            </a:r>
          </a:p>
          <a:p>
            <a:pPr lvl="1" eaLnBrk="1" hangingPunct="1"/>
            <a:r>
              <a:rPr lang="en-US" altLang="en-US" dirty="0" smtClean="0"/>
              <a:t>Pop()</a:t>
            </a:r>
          </a:p>
          <a:p>
            <a:pPr lvl="1" eaLnBrk="1" hangingPunct="1"/>
            <a:r>
              <a:rPr lang="en-US" altLang="en-US" dirty="0" smtClean="0"/>
              <a:t>Pop()</a:t>
            </a:r>
          </a:p>
          <a:p>
            <a:pPr lvl="1" eaLnBrk="1" hangingPunct="1"/>
            <a:r>
              <a:rPr lang="en-US" altLang="en-US" dirty="0" smtClean="0"/>
              <a:t>Push(9)</a:t>
            </a:r>
          </a:p>
          <a:p>
            <a:pPr lvl="1" eaLnBrk="1" hangingPunct="1"/>
            <a:r>
              <a:rPr lang="en-US" altLang="en-US" dirty="0" smtClean="0"/>
              <a:t>Push(1)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62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1026</TotalTime>
  <Words>2452</Words>
  <Application>Microsoft Office PowerPoint</Application>
  <PresentationFormat>Widescreen</PresentationFormat>
  <Paragraphs>477</Paragraphs>
  <Slides>42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ＭＳ Ｐゴシック</vt:lpstr>
      <vt:lpstr>Symbol</vt:lpstr>
      <vt:lpstr>Tahoma</vt:lpstr>
      <vt:lpstr>Times New Roman</vt:lpstr>
      <vt:lpstr>Trebuchet MS</vt:lpstr>
      <vt:lpstr>Tw Cen MT</vt:lpstr>
      <vt:lpstr>Wingdings</vt:lpstr>
      <vt:lpstr>Circuit</vt:lpstr>
      <vt:lpstr>Clip</vt:lpstr>
      <vt:lpstr>Howdy!</vt:lpstr>
      <vt:lpstr>Syllabus</vt:lpstr>
      <vt:lpstr>Abstract Data Types (ADTs)</vt:lpstr>
      <vt:lpstr>Exceptions</vt:lpstr>
      <vt:lpstr>Ch5.  Stacks, Queues, and Deques</vt:lpstr>
      <vt:lpstr>Stacks</vt:lpstr>
      <vt:lpstr>Stacks</vt:lpstr>
      <vt:lpstr>The Stack ADT </vt:lpstr>
      <vt:lpstr>Exercise: Stacks</vt:lpstr>
      <vt:lpstr>Run-time Stack</vt:lpstr>
      <vt:lpstr>Array-based Stack</vt:lpstr>
      <vt:lpstr>Array-based Stack (cont.)</vt:lpstr>
      <vt:lpstr>Note on Algorithm Analysis</vt:lpstr>
      <vt:lpstr>Performance and Limitations  - array-based implementation of stack ADT</vt:lpstr>
      <vt:lpstr>Growable Array-based Stack</vt:lpstr>
      <vt:lpstr>Comparison of the Strategies</vt:lpstr>
      <vt:lpstr>Incremental Strategy Analysis </vt:lpstr>
      <vt:lpstr>Doubling Strategy Analysis</vt:lpstr>
      <vt:lpstr>Singly Linked List</vt:lpstr>
      <vt:lpstr>Stack with a Singly Linked List</vt:lpstr>
      <vt:lpstr>Exercise</vt:lpstr>
      <vt:lpstr>Stack Summary</vt:lpstr>
      <vt:lpstr>Queues</vt:lpstr>
      <vt:lpstr>Applications of Queues</vt:lpstr>
      <vt:lpstr>The Queue ADT </vt:lpstr>
      <vt:lpstr>Exercise: Queues</vt:lpstr>
      <vt:lpstr>Array-based Queue</vt:lpstr>
      <vt:lpstr>Queue Operations</vt:lpstr>
      <vt:lpstr>Queue Operations (cont.)</vt:lpstr>
      <vt:lpstr>Queue Operations (cont.)</vt:lpstr>
      <vt:lpstr>Performance and Limitations  - array-based implementation of queue ADT</vt:lpstr>
      <vt:lpstr>Growable Array-based Queue</vt:lpstr>
      <vt:lpstr>Exercise</vt:lpstr>
      <vt:lpstr>Queue with a Singly Linked List</vt:lpstr>
      <vt:lpstr>Queue Summary</vt:lpstr>
      <vt:lpstr>The Double-Ended Queue ADT (Ch. 5.3)</vt:lpstr>
      <vt:lpstr>Doubly Linked List</vt:lpstr>
      <vt:lpstr>Deque with a Doubly Linked List</vt:lpstr>
      <vt:lpstr>Performance and Limitations  - doubly linked list implementation of deque ADT</vt:lpstr>
      <vt:lpstr>Deque Summary</vt:lpstr>
      <vt:lpstr>Interview Question 1</vt:lpstr>
      <vt:lpstr>Interview Question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103</cp:revision>
  <dcterms:created xsi:type="dcterms:W3CDTF">2015-08-27T15:17:35Z</dcterms:created>
  <dcterms:modified xsi:type="dcterms:W3CDTF">2015-11-02T20:34:09Z</dcterms:modified>
</cp:coreProperties>
</file>